
<file path=[Content_Types].xml><?xml version="1.0" encoding="utf-8"?>
<Types xmlns="http://schemas.openxmlformats.org/package/2006/content-types">
  <Default Extension="bin" ContentType="application/vnd.openxmlformats-officedocument.oleObject"/>
  <Default Extension="gif" ContentType="image/gif"/>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53" r:id="rId3"/>
    <p:sldMasterId id="2147483655" r:id="rId4"/>
  </p:sldMasterIdLst>
  <p:notesMasterIdLst>
    <p:notesMasterId r:id="rId26"/>
  </p:notesMasterIdLst>
  <p:sldIdLst>
    <p:sldId id="287"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25">
          <p15:clr>
            <a:srgbClr val="A4A3A4"/>
          </p15:clr>
        </p15:guide>
        <p15:guide id="2" pos="2108">
          <p15:clr>
            <a:srgbClr val="A4A3A4"/>
          </p15:clr>
        </p15:guide>
        <p15:guide id="3" pos="5666">
          <p15:clr>
            <a:srgbClr val="9AA0A6"/>
          </p15:clr>
        </p15:guide>
        <p15:guide id="4" pos="2919">
          <p15:clr>
            <a:srgbClr val="9AA0A6"/>
          </p15:clr>
        </p15:guide>
        <p15:guide id="5" orient="horz" pos="537">
          <p15:clr>
            <a:srgbClr val="9AA0A6"/>
          </p15:clr>
        </p15:guide>
        <p15:guide id="6" orient="horz" pos="2486">
          <p15:clr>
            <a:srgbClr val="9AA0A6"/>
          </p15:clr>
        </p15:guide>
        <p15:guide id="7" orient="horz" pos="1022">
          <p15:clr>
            <a:srgbClr val="9AA0A6"/>
          </p15:clr>
        </p15:guide>
        <p15:guide id="8" pos="3923" userDrawn="1">
          <p15:clr>
            <a:srgbClr val="9AA0A6"/>
          </p15:clr>
        </p15:guide>
        <p15:guide id="9" pos="4581">
          <p15:clr>
            <a:srgbClr val="9AA0A6"/>
          </p15:clr>
        </p15:guide>
        <p15:guide id="10" pos="3118">
          <p15:clr>
            <a:srgbClr val="9AA0A6"/>
          </p15:clr>
        </p15:guide>
        <p15:guide id="11" orient="horz" pos="2975">
          <p15:clr>
            <a:srgbClr val="9AA0A6"/>
          </p15:clr>
        </p15:guide>
        <p15:guide id="12" pos="4033">
          <p15:clr>
            <a:srgbClr val="9AA0A6"/>
          </p15:clr>
        </p15:guide>
        <p15:guide id="13" pos="135">
          <p15:clr>
            <a:srgbClr val="9AA0A6"/>
          </p15:clr>
        </p15:guide>
        <p15:guide id="14" pos="1644">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jSqB+KaEPt3H7HIys1qUtW6V7rR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6F95"/>
    <a:srgbClr val="E0205B"/>
    <a:srgbClr val="A1D749"/>
    <a:srgbClr val="B7194A"/>
    <a:srgbClr val="EA648D"/>
    <a:srgbClr val="E1215C"/>
    <a:srgbClr val="BBCE32"/>
    <a:srgbClr val="C8A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89" autoAdjust="0"/>
  </p:normalViewPr>
  <p:slideViewPr>
    <p:cSldViewPr snapToGrid="0">
      <p:cViewPr varScale="1">
        <p:scale>
          <a:sx n="235" d="100"/>
          <a:sy n="235" d="100"/>
        </p:scale>
        <p:origin x="178" y="216"/>
      </p:cViewPr>
      <p:guideLst>
        <p:guide orient="horz" pos="1325"/>
        <p:guide pos="2108"/>
        <p:guide pos="5666"/>
        <p:guide pos="2919"/>
        <p:guide orient="horz" pos="537"/>
        <p:guide orient="horz" pos="2486"/>
        <p:guide orient="horz" pos="1022"/>
        <p:guide pos="3923"/>
        <p:guide pos="4581"/>
        <p:guide pos="3118"/>
        <p:guide orient="horz" pos="2975"/>
        <p:guide pos="4033"/>
        <p:guide pos="135"/>
        <p:guide pos="16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e.kahoot.it/share/pereti-bine-imbacati-contactul-termic-conductia-termica/027d018a-4561-4398-b591-ec832066970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o.pinterest.com/pin/3511407208711901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ro.pinterest.com/pin/13862711349364107/"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nouatei.ro/blog/bca-vs-caramida-ce-aleg-pentru-casa/" TargetMode="External"/><Relationship Id="rId3" Type="http://schemas.openxmlformats.org/officeDocument/2006/relationships/hyperlink" Target="https://ro.pinterest.com/pin/169799848446220197/" TargetMode="External"/><Relationship Id="rId7" Type="http://schemas.openxmlformats.org/officeDocument/2006/relationships/hyperlink" Target="https://ro.pinterest.com/pin/8866530508663654/"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ro.pinterest.com/pin/678565868893017984/" TargetMode="External"/><Relationship Id="rId11" Type="http://schemas.openxmlformats.org/officeDocument/2006/relationships/hyperlink" Target="https://ro.pinterest.com/pin/99782947992422510/" TargetMode="External"/><Relationship Id="rId5" Type="http://schemas.openxmlformats.org/officeDocument/2006/relationships/hyperlink" Target="https://ro.pinterest.com/pin/119556565104763266/" TargetMode="External"/><Relationship Id="rId10" Type="http://schemas.openxmlformats.org/officeDocument/2006/relationships/hyperlink" Target="https://policonstruct.md/product/polistiren-expandat-ignifugat-fs-25-1000x500x50mm/" TargetMode="External"/><Relationship Id="rId4" Type="http://schemas.openxmlformats.org/officeDocument/2006/relationships/hyperlink" Target="https://ro.pinterest.com/pin/743938432219986529/" TargetMode="External"/><Relationship Id="rId9" Type="http://schemas.openxmlformats.org/officeDocument/2006/relationships/hyperlink" Target="https://www.macostore.ro/termoizolatii/vata-minerala-bazaltica-ravatherm-etics-30-600-x-1200-mm.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ro" dirty="0">
                <a:latin typeface="Calibri"/>
                <a:ea typeface="Calibri"/>
                <a:cs typeface="Calibri"/>
                <a:sym typeface="Calibri"/>
              </a:rPr>
              <a:t>SURSELE FOTOGRAFIILOR FOLOSITE</a:t>
            </a:r>
            <a:endParaRPr dirty="0"/>
          </a:p>
          <a:p>
            <a:pPr marL="0" lvl="0" indent="0" algn="l" rtl="0">
              <a:lnSpc>
                <a:spcPct val="100000"/>
              </a:lnSpc>
              <a:spcBef>
                <a:spcPts val="0"/>
              </a:spcBef>
              <a:spcAft>
                <a:spcPts val="0"/>
              </a:spcAft>
              <a:buSzPts val="1100"/>
              <a:buNone/>
            </a:pPr>
            <a:r>
              <a:rPr lang="ro" dirty="0">
                <a:latin typeface="Calibri"/>
                <a:ea typeface="Calibri"/>
                <a:cs typeface="Calibri"/>
                <a:sym typeface="Calibri"/>
              </a:rPr>
              <a:t>https://www.carinatataranu.ro/calatorii/cula-isvoranu-geblescu/</a:t>
            </a:r>
            <a:endParaRPr dirty="0"/>
          </a:p>
          <a:p>
            <a:pPr marL="0" lvl="0" indent="0" algn="l" rtl="0">
              <a:lnSpc>
                <a:spcPct val="100000"/>
              </a:lnSpc>
              <a:spcBef>
                <a:spcPts val="0"/>
              </a:spcBef>
              <a:spcAft>
                <a:spcPts val="0"/>
              </a:spcAft>
              <a:buSzPts val="1100"/>
              <a:buNone/>
            </a:pPr>
            <a:r>
              <a:rPr lang="ro" dirty="0">
                <a:latin typeface="Calibri"/>
                <a:ea typeface="Calibri"/>
                <a:cs typeface="Calibri"/>
                <a:sym typeface="Calibri"/>
              </a:rPr>
              <a:t>https://www.igloo.ro/doua-cule-gemene/</a:t>
            </a:r>
            <a:endParaRPr dirty="0"/>
          </a:p>
          <a:p>
            <a:pPr marL="0" lvl="0" indent="0" algn="l" rtl="0">
              <a:lnSpc>
                <a:spcPct val="100000"/>
              </a:lnSpc>
              <a:spcBef>
                <a:spcPts val="0"/>
              </a:spcBef>
              <a:spcAft>
                <a:spcPts val="0"/>
              </a:spcAft>
              <a:buSzPts val="1100"/>
              <a:buNone/>
            </a:pPr>
            <a:r>
              <a:rPr lang="ro" dirty="0">
                <a:latin typeface="Calibri"/>
                <a:ea typeface="Calibri"/>
                <a:cs typeface="Calibri"/>
                <a:sym typeface="Calibri"/>
              </a:rPr>
              <a:t>https://www.archdaily.com/922185/a-house-in-the-countryside-ene-plus-ene-arhitectura?ad_medium=gallery</a:t>
            </a:r>
            <a:endParaRPr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Explicații pentru profesori:</a:t>
            </a:r>
            <a:endParaRPr dirty="0">
              <a:solidFill>
                <a:schemeClr val="dk1"/>
              </a:solidFill>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Casa tradițională de mai sus se numește CULĂ, așa numita LOCUINȚĂ FORTĂREAȚĂ. De aici reiese că ele reușesc să pastreze o temperatură răcoroasă vara, dar au probleme mari cu infiltrațiile de apa din sol și ploi, care pătrund in capilaritatea cărămizii și formează mucegai. Pereții acesteia sunt formați din cărămidă plină țesută, ajungând chiar și la 1m grosime.</a:t>
            </a:r>
            <a:endParaRPr dirty="0">
              <a:solidFill>
                <a:schemeClr val="dk1"/>
              </a:solidFill>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Casa modernă are pereții formați din cărămidă cu goluri de 20 de cm, temoizolație din vată minerală de 10 cm, un strat de aer ventilat si un rând de cărămidă plină, acest ultim rând fiind și finisajul exterior al locuinței.</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Atenție!</a:t>
            </a:r>
            <a:endParaRPr dirty="0">
              <a:solidFill>
                <a:schemeClr val="dk1"/>
              </a:solidFill>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Stratul de aer ventilat are rol de ventilare, dar si de termoizolare în situația în care se alfă poziționat între două materiale de construcție sau ca o componentă/proprietate a materialului de construcție. Luat singular aerul nu este un gaz termoizolator.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SURSELE FOTOGRAFIILOR FOLOSITE</a:t>
            </a:r>
            <a:endParaRPr dirty="0">
              <a:solidFill>
                <a:schemeClr val="dk1"/>
              </a:solidFill>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https://www.carinatataranu.ro/calatorii/cula-isvoranu-geblescu/</a:t>
            </a:r>
            <a:endParaRPr dirty="0">
              <a:solidFill>
                <a:schemeClr val="dk1"/>
              </a:solidFill>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https://www.igloo.ro/doua-cule-gemene/</a:t>
            </a:r>
            <a:endParaRPr dirty="0">
              <a:solidFill>
                <a:schemeClr val="dk1"/>
              </a:solidFill>
            </a:endParaRPr>
          </a:p>
          <a:p>
            <a:pPr marL="0" lvl="0" indent="0" algn="l" rtl="0">
              <a:spcBef>
                <a:spcPts val="0"/>
              </a:spcBef>
              <a:spcAft>
                <a:spcPts val="0"/>
              </a:spcAft>
              <a:buClr>
                <a:schemeClr val="dk1"/>
              </a:buClr>
              <a:buSzPts val="1100"/>
              <a:buFont typeface="Arial"/>
              <a:buNone/>
            </a:pPr>
            <a:r>
              <a:rPr lang="ro" dirty="0">
                <a:solidFill>
                  <a:schemeClr val="dk1"/>
                </a:solidFill>
                <a:latin typeface="Calibri"/>
                <a:ea typeface="Calibri"/>
                <a:cs typeface="Calibri"/>
                <a:sym typeface="Calibri"/>
              </a:rPr>
              <a:t>https://www.archdaily.com/922185/a-house-in-the-countryside-ene-plus-ene-arhitectura?ad_medium=gallery</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2266e410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12266e410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ro">
                <a:solidFill>
                  <a:schemeClr val="dk1"/>
                </a:solidFill>
              </a:rPr>
              <a:t>SURSELE FOTOGRAFIILOR FOLOSITE</a:t>
            </a:r>
            <a:endParaRPr/>
          </a:p>
          <a:p>
            <a:pPr marL="0" lvl="0" indent="0" algn="l" rtl="0">
              <a:lnSpc>
                <a:spcPct val="100000"/>
              </a:lnSpc>
              <a:spcBef>
                <a:spcPts val="0"/>
              </a:spcBef>
              <a:spcAft>
                <a:spcPts val="0"/>
              </a:spcAft>
              <a:buClr>
                <a:schemeClr val="dk1"/>
              </a:buClr>
              <a:buSzPts val="1100"/>
              <a:buFont typeface="Arial"/>
              <a:buNone/>
            </a:pPr>
            <a:r>
              <a:rPr lang="ro"/>
              <a:t>https://manuale.edu.ro/manuale/Clasa%20a%20VI-a/Educatie%20tehnologica%20si%20aplicatii%20practice/R1JVUCBFRElUT1JJQUwg/</a:t>
            </a: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ro">
                <a:latin typeface="Calibri"/>
                <a:ea typeface="Calibri"/>
                <a:cs typeface="Calibri"/>
                <a:sym typeface="Calibri"/>
              </a:rPr>
              <a:t>https://manuale.edu.ro/manuale/Clasa%20a%20VI-a/Educatie%20tehnologica%20si%20aplicatii%20practice/R1JVUCBFRElUT1JJQUwg/</a:t>
            </a:r>
            <a:endParaRPr>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265a8a143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1265a8a1430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ro" u="sng" dirty="0">
                <a:solidFill>
                  <a:schemeClr val="hlink"/>
                </a:solidFill>
                <a:hlinkClick r:id="rId3"/>
              </a:rPr>
              <a:t>https://create.kahoot.it/share/pereti-bine-imbacati-contactul-termic-conductia-termica/027d018a-4561-4398-b591-ec8320669703</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SURSELE FOTOGRAFIILOR FOLOSITE</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ro">
                <a:latin typeface="Calibri"/>
                <a:ea typeface="Calibri"/>
                <a:cs typeface="Calibri"/>
                <a:sym typeface="Calibri"/>
              </a:rPr>
              <a:t>https://sfaturi.decathlon.ro/alege-corect-imbracamintea-pentru-trekking-cu-tehnica-celor-4-straturi</a:t>
            </a:r>
            <a:endParaRPr>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442e07a9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3442e07a9f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SURSELE FOTOGRAFIILOR FOLOSITE</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https://www.archdaily.com/975039/barrow-house-id-architecture</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https://www.archdaily.com/879228/the-15-most-popular-architectural-materials-and-products-of-2017</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https://oar.archi/wp-content/uploads/2021/02/ghid_de_arhitectura_zona_secuime_pdf_1510930319.pdf</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0528bb5d7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30528bb5d7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 name="Google Shape;2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SURSELE FOTOGRAFIILOR FOLOSITE</a:t>
            </a:r>
            <a:endParaRPr/>
          </a:p>
          <a:p>
            <a:pPr marL="0" lvl="0" indent="0" algn="l" rtl="0">
              <a:lnSpc>
                <a:spcPct val="100000"/>
              </a:lnSpc>
              <a:spcBef>
                <a:spcPts val="0"/>
              </a:spcBef>
              <a:spcAft>
                <a:spcPts val="0"/>
              </a:spcAft>
              <a:buClr>
                <a:schemeClr val="dk1"/>
              </a:buClr>
              <a:buSzPts val="1100"/>
              <a:buFont typeface="Arial"/>
              <a:buNone/>
            </a:pPr>
            <a:r>
              <a:rPr lang="ro">
                <a:latin typeface="Calibri"/>
                <a:ea typeface="Calibri"/>
                <a:cs typeface="Calibri"/>
                <a:sym typeface="Calibri"/>
              </a:rPr>
              <a:t>https://www.youtube.com/watch?v=Ok5sxaSqtGk</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ro">
                <a:latin typeface="Calibri"/>
                <a:ea typeface="Calibri"/>
                <a:cs typeface="Calibri"/>
                <a:sym typeface="Calibri"/>
              </a:rPr>
              <a:t>https://mustash.ro/fetru/3670-4210-fetru-color-3-mm.html#/1489-fetru_3_mm-alb_20x30_cm</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ro">
                <a:latin typeface="Calibri"/>
                <a:ea typeface="Calibri"/>
                <a:cs typeface="Calibri"/>
                <a:sym typeface="Calibri"/>
              </a:rPr>
              <a:t>https://www.youtube.com/watch?v=EwnnHyZdijM</a:t>
            </a: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 name="Google Shape;3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ro">
                <a:latin typeface="Calibri"/>
                <a:ea typeface="Calibri"/>
                <a:cs typeface="Calibri"/>
                <a:sym typeface="Calibri"/>
              </a:rPr>
              <a:t>https://manuale.edu.ro/manuale/Clasa%20a%20VI-a/Fizica/Q09SSU5UIExPR0lTVElD/#p=65</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a:latin typeface="Calibri"/>
                <a:ea typeface="Calibri"/>
                <a:cs typeface="Calibri"/>
                <a:sym typeface="Calibri"/>
              </a:rPr>
              <a:t>https://manuale.edu.ro/manuale/Clasa%20a%20VIII-a/Fizica/Uy5DLiBBUlQgS0xFVFQg/#book/u01-016-17</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110425d04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 name="Google Shape;47;g110425d040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ro">
                <a:latin typeface="Calibri"/>
                <a:ea typeface="Calibri"/>
                <a:cs typeface="Calibri"/>
                <a:sym typeface="Calibri"/>
              </a:rPr>
              <a:t>https://manuale.edu.ro/manuale/Clasa%20a%20VIII-a/Fizica/Uy5DLiBBUlQgS0xFVFQg/#book/u01-018-19</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Explicatii professor:</a:t>
            </a:r>
            <a:endParaRPr/>
          </a:p>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Pierdem cea mai multă căldură prin pereți deoarece au cea mai mare suprafață dint-o construcție, bloc sau casă.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SURSELE FOTOGRAFIILOR FOLOSITE</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a:latin typeface="Calibri"/>
                <a:ea typeface="Calibri"/>
                <a:cs typeface="Calibri"/>
                <a:sym typeface="Calibri"/>
              </a:rPr>
              <a:t>https://www.anuala.ro/proiecte/2022/224/</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a:latin typeface="Calibri"/>
                <a:ea typeface="Calibri"/>
                <a:cs typeface="Calibri"/>
                <a:sym typeface="Calibri"/>
              </a:rPr>
              <a:t>https://oar.archi/buna-practica/cumulus-architecture-casa-syaa-prahova/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5f4ddb3f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125f4ddb3f8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Explicatii professor:</a:t>
            </a:r>
            <a:endParaRPr/>
          </a:p>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Pierdem cea mai multă căldură prin pereți deoarece au cea mai mare suprafață dint-o construcție, bloc sau casă.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ro">
                <a:solidFill>
                  <a:schemeClr val="dk1"/>
                </a:solidFill>
                <a:latin typeface="Calibri"/>
                <a:ea typeface="Calibri"/>
                <a:cs typeface="Calibri"/>
                <a:sym typeface="Calibri"/>
              </a:rPr>
              <a:t>SURSELE FOTOGRAFIILOR FOLOSITE</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a:latin typeface="Calibri"/>
                <a:ea typeface="Calibri"/>
                <a:cs typeface="Calibri"/>
                <a:sym typeface="Calibri"/>
              </a:rPr>
              <a:t>https://www.anuala.ro/proiecte/2022/224/</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a:latin typeface="Calibri"/>
                <a:ea typeface="Calibri"/>
                <a:cs typeface="Calibri"/>
                <a:sym typeface="Calibri"/>
              </a:rPr>
              <a:t>https://oar.archi/buna-practica/cumulus-architecture-casa-syaa-prahova/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3"/>
              </a:rPr>
              <a:t>https://ro.pinterest.com/pin/35114072087119011/</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4"/>
              </a:rPr>
              <a:t>https://ro.pinterest.com/pin/13862711349364107/</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a:latin typeface="Calibri"/>
                <a:ea typeface="Calibri"/>
                <a:cs typeface="Calibri"/>
                <a:sym typeface="Calibri"/>
              </a:rPr>
              <a:t>https://ro.pinterest.com/pin/5418462046270125/</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3"/>
              </a:rPr>
              <a:t>https://ro.pinterest.com/pin/169799848446220197/</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4"/>
              </a:rPr>
              <a:t>https://ro.pinterest.com/pin/743938432219986529/</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5"/>
              </a:rPr>
              <a:t>https://ro.pinterest.com/pin/119556565104763266/</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6"/>
              </a:rPr>
              <a:t>https://ro.pinterest.com/pin/678565868893017984/</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7"/>
              </a:rPr>
              <a:t>https://ro.pinterest.com/pin/8866530508663654/</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8"/>
              </a:rPr>
              <a:t>https://nouatei.ro/blog/bca-vs-caramida-ce-aleg-pentru-casa/</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9"/>
              </a:rPr>
              <a:t>https://www.macostore.ro/termoizolatii/vata-minerala-bazaltica-ravatherm-etics-30-600-x-1200-mm.html</a:t>
            </a: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ro" u="sng">
                <a:solidFill>
                  <a:schemeClr val="hlink"/>
                </a:solidFill>
                <a:latin typeface="Calibri"/>
                <a:ea typeface="Calibri"/>
                <a:cs typeface="Calibri"/>
                <a:sym typeface="Calibri"/>
                <a:hlinkClick r:id="rId10"/>
              </a:rPr>
              <a:t>https://policonstruct.md/product/polistiren-expandat-ignifugat-fs-25-1000x500x50mm/</a:t>
            </a:r>
            <a:endParaRPr>
              <a:latin typeface="Calibri"/>
              <a:ea typeface="Calibri"/>
              <a:cs typeface="Calibri"/>
              <a:sym typeface="Calibri"/>
            </a:endParaRPr>
          </a:p>
          <a:p>
            <a:pPr marL="0" lvl="0" indent="0" algn="l" rtl="0">
              <a:lnSpc>
                <a:spcPct val="100000"/>
              </a:lnSpc>
              <a:spcBef>
                <a:spcPts val="0"/>
              </a:spcBef>
              <a:spcAft>
                <a:spcPts val="0"/>
              </a:spcAft>
              <a:buClr>
                <a:srgbClr val="000000"/>
              </a:buClr>
              <a:buSzPts val="1100"/>
              <a:buFont typeface="Arial"/>
              <a:buNone/>
            </a:pPr>
            <a:r>
              <a:rPr lang="ro" u="sng">
                <a:solidFill>
                  <a:schemeClr val="hlink"/>
                </a:solidFill>
                <a:latin typeface="Calibri"/>
                <a:ea typeface="Calibri"/>
                <a:cs typeface="Calibri"/>
                <a:sym typeface="Calibri"/>
                <a:hlinkClick r:id="rId11"/>
              </a:rPr>
              <a:t>https://ro.pinterest.com/pin/99782947992422510/</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404840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3" Type="http://schemas.openxmlformats.org/officeDocument/2006/relationships/vmlDrawing" Target="../drawings/vmlDrawing2.vml"/><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graphicFrame>
        <p:nvGraphicFramePr>
          <p:cNvPr id="9" name="Google Shape;9;p10"/>
          <p:cNvGraphicFramePr/>
          <p:nvPr/>
        </p:nvGraphicFramePr>
        <p:xfrm>
          <a:off x="-18122" y="-26894"/>
          <a:ext cx="9162121" cy="5170394"/>
        </p:xfrm>
        <a:graphic>
          <a:graphicData uri="http://schemas.openxmlformats.org/presentationml/2006/ole">
            <mc:AlternateContent xmlns:mc="http://schemas.openxmlformats.org/markup-compatibility/2006">
              <mc:Choice xmlns:v="urn:schemas-microsoft-com:vml" Requires="v">
                <p:oleObj spid="_x0000_s1028" r:id="rId4" imgW="9162121" imgH="5170394" progId="Acrobat.Document.DC">
                  <p:embed/>
                </p:oleObj>
              </mc:Choice>
              <mc:Fallback>
                <p:oleObj r:id="rId4" imgW="9162121" imgH="5170394" progId="Acrobat.Document.DC">
                  <p:embed/>
                  <p:pic>
                    <p:nvPicPr>
                      <p:cNvPr id="9" name="Google Shape;9;p10"/>
                      <p:cNvPicPr preferRelativeResize="0"/>
                      <p:nvPr/>
                    </p:nvPicPr>
                    <p:blipFill rotWithShape="1">
                      <a:blip r:embed="rId5">
                        <a:alphaModFix/>
                      </a:blip>
                      <a:srcRect/>
                      <a:stretch/>
                    </p:blipFill>
                    <p:spPr>
                      <a:xfrm>
                        <a:off x="-18122" y="-26894"/>
                        <a:ext cx="9162121" cy="5170394"/>
                      </a:xfrm>
                      <a:prstGeom prst="rect">
                        <a:avLst/>
                      </a:prstGeom>
                      <a:noFill/>
                      <a:ln>
                        <a:noFill/>
                      </a:ln>
                    </p:spPr>
                  </p:pic>
                </p:oleObj>
              </mc:Fallback>
            </mc:AlternateContent>
          </a:graphicData>
        </a:graphic>
      </p:graphicFrame>
      <p:sp>
        <p:nvSpPr>
          <p:cNvPr id="10" name="Google Shape;10;p10"/>
          <p:cNvSpPr txBox="1"/>
          <p:nvPr/>
        </p:nvSpPr>
        <p:spPr>
          <a:xfrm>
            <a:off x="8700715" y="160723"/>
            <a:ext cx="303209" cy="20771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ro" sz="900" b="1" i="0" u="none" strike="noStrike" cap="none">
                <a:solidFill>
                  <a:schemeClr val="lt1"/>
                </a:solidFill>
                <a:latin typeface="Calibri"/>
                <a:ea typeface="Calibri"/>
                <a:cs typeface="Calibri"/>
                <a:sym typeface="Calibri"/>
              </a:rPr>
              <a:t>‹#›</a:t>
            </a:fld>
            <a:endParaRPr sz="900" b="1" i="0" u="none" strike="noStrike" cap="none">
              <a:solidFill>
                <a:schemeClr val="lt1"/>
              </a:solidFill>
              <a:latin typeface="Calibri"/>
              <a:ea typeface="Calibri"/>
              <a:cs typeface="Calibri"/>
              <a:sym typeface="Calibri"/>
            </a:endParaRPr>
          </a:p>
        </p:txBody>
      </p:sp>
      <p:pic>
        <p:nvPicPr>
          <p:cNvPr id="11" name="Google Shape;11;p10"/>
          <p:cNvPicPr preferRelativeResize="0"/>
          <p:nvPr/>
        </p:nvPicPr>
        <p:blipFill rotWithShape="1">
          <a:blip r:embed="rId6">
            <a:alphaModFix/>
          </a:blip>
          <a:srcRect/>
          <a:stretch/>
        </p:blipFill>
        <p:spPr>
          <a:xfrm>
            <a:off x="271397" y="157564"/>
            <a:ext cx="1055428" cy="214035"/>
          </a:xfrm>
          <a:prstGeom prst="rect">
            <a:avLst/>
          </a:prstGeom>
          <a:noFill/>
          <a:ln>
            <a:noFill/>
          </a:ln>
        </p:spPr>
      </p:pic>
      <p:sp>
        <p:nvSpPr>
          <p:cNvPr id="12" name="Google Shape;12;p10"/>
          <p:cNvSpPr txBox="1"/>
          <p:nvPr/>
        </p:nvSpPr>
        <p:spPr>
          <a:xfrm>
            <a:off x="4367551" y="149470"/>
            <a:ext cx="4723382" cy="340063"/>
          </a:xfrm>
          <a:prstGeom prst="rect">
            <a:avLst/>
          </a:prstGeom>
          <a:noFill/>
          <a:ln>
            <a:noFill/>
          </a:ln>
        </p:spPr>
        <p:txBody>
          <a:bodyPr spcFirstLastPara="1" wrap="square" lIns="68550" tIns="34275" rIns="68550" bIns="34275" anchor="t" anchorCtr="0">
            <a:spAutoFit/>
          </a:bodyPr>
          <a:lstStyle/>
          <a:p>
            <a:pPr marL="0" marR="0" lvl="0" indent="0" algn="ctr" rtl="0">
              <a:lnSpc>
                <a:spcPct val="120000"/>
              </a:lnSpc>
              <a:spcBef>
                <a:spcPts val="0"/>
              </a:spcBef>
              <a:spcAft>
                <a:spcPts val="0"/>
              </a:spcAft>
              <a:buClr>
                <a:schemeClr val="dk1"/>
              </a:buClr>
              <a:buSzPts val="908"/>
              <a:buFont typeface="Arial"/>
              <a:buNone/>
            </a:pPr>
            <a:r>
              <a:rPr lang="ro-RO" sz="800" b="1" i="0" u="none" strike="noStrike" cap="none" dirty="0">
                <a:solidFill>
                  <a:schemeClr val="lt1"/>
                </a:solidFill>
                <a:latin typeface="Calibri"/>
                <a:ea typeface="Calibri"/>
                <a:cs typeface="Calibri"/>
                <a:sym typeface="Calibri"/>
              </a:rPr>
              <a:t>Interdisciplinaritate re-construită: Pereți bine îmbrăcați</a:t>
            </a:r>
            <a:r>
              <a:rPr lang="en-US" sz="800" b="1" i="0" u="none" strike="noStrike" cap="none" dirty="0">
                <a:solidFill>
                  <a:schemeClr val="lt1"/>
                </a:solidFill>
                <a:latin typeface="Calibri"/>
                <a:ea typeface="Calibri"/>
                <a:cs typeface="Calibri"/>
                <a:sym typeface="Calibri"/>
              </a:rPr>
              <a:t> - </a:t>
            </a:r>
            <a:r>
              <a:rPr lang="ro-RO" sz="800" b="1" i="0" u="none" strike="noStrike" cap="none" dirty="0">
                <a:solidFill>
                  <a:schemeClr val="lt1"/>
                </a:solidFill>
                <a:latin typeface="Calibri"/>
                <a:ea typeface="Calibri"/>
                <a:cs typeface="Calibri"/>
                <a:sym typeface="Calibri"/>
              </a:rPr>
              <a:t>Contactul termic.</a:t>
            </a:r>
            <a:r>
              <a:rPr lang="en-US" sz="800" b="1" i="0" u="none" strike="noStrike" cap="none" dirty="0">
                <a:solidFill>
                  <a:schemeClr val="lt1"/>
                </a:solidFill>
                <a:latin typeface="Calibri"/>
                <a:ea typeface="Calibri"/>
                <a:cs typeface="Calibri"/>
                <a:sym typeface="Calibri"/>
              </a:rPr>
              <a:t> </a:t>
            </a:r>
            <a:r>
              <a:rPr lang="ro-RO" sz="800" b="1" i="0" u="none" strike="noStrike" cap="none" dirty="0">
                <a:solidFill>
                  <a:schemeClr val="lt1"/>
                </a:solidFill>
                <a:latin typeface="Calibri"/>
                <a:ea typeface="Calibri"/>
                <a:cs typeface="Calibri"/>
                <a:sym typeface="Calibri"/>
              </a:rPr>
              <a:t>Conducția termică</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aphicFrame>
        <p:nvGraphicFramePr>
          <p:cNvPr id="15" name="Google Shape;15;p26"/>
          <p:cNvGraphicFramePr/>
          <p:nvPr/>
        </p:nvGraphicFramePr>
        <p:xfrm>
          <a:off x="-178078" y="-114300"/>
          <a:ext cx="9322078" cy="5260663"/>
        </p:xfrm>
        <a:graphic>
          <a:graphicData uri="http://schemas.openxmlformats.org/presentationml/2006/ole">
            <mc:AlternateContent xmlns:mc="http://schemas.openxmlformats.org/markup-compatibility/2006">
              <mc:Choice xmlns:v="urn:schemas-microsoft-com:vml" Requires="v">
                <p:oleObj spid="_x0000_s2052" r:id="rId4" imgW="9322078" imgH="5260663" progId="Acrobat.Document.DC">
                  <p:embed/>
                </p:oleObj>
              </mc:Choice>
              <mc:Fallback>
                <p:oleObj r:id="rId4" imgW="9322078" imgH="5260663" progId="Acrobat.Document.DC">
                  <p:embed/>
                  <p:pic>
                    <p:nvPicPr>
                      <p:cNvPr id="15" name="Google Shape;15;p26"/>
                      <p:cNvPicPr preferRelativeResize="0"/>
                      <p:nvPr/>
                    </p:nvPicPr>
                    <p:blipFill rotWithShape="1">
                      <a:blip r:embed="rId5">
                        <a:alphaModFix/>
                      </a:blip>
                      <a:srcRect/>
                      <a:stretch/>
                    </p:blipFill>
                    <p:spPr>
                      <a:xfrm>
                        <a:off x="-178078" y="-114300"/>
                        <a:ext cx="9322078" cy="5260663"/>
                      </a:xfrm>
                      <a:prstGeom prst="rect">
                        <a:avLst/>
                      </a:prstGeom>
                      <a:noFill/>
                      <a:ln>
                        <a:noFill/>
                      </a:ln>
                    </p:spPr>
                  </p:pic>
                </p:oleObj>
              </mc:Fallback>
            </mc:AlternateContent>
          </a:graphicData>
        </a:graphic>
      </p:graphicFrame>
      <p:sp>
        <p:nvSpPr>
          <p:cNvPr id="16" name="Google Shape;16;p26"/>
          <p:cNvSpPr txBox="1"/>
          <p:nvPr/>
        </p:nvSpPr>
        <p:spPr>
          <a:xfrm>
            <a:off x="8700715" y="160723"/>
            <a:ext cx="303209" cy="20771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ro" sz="900" b="1" i="0" u="none" strike="noStrike" cap="none">
                <a:solidFill>
                  <a:schemeClr val="lt1"/>
                </a:solidFill>
                <a:latin typeface="Calibri"/>
                <a:ea typeface="Calibri"/>
                <a:cs typeface="Calibri"/>
                <a:sym typeface="Calibri"/>
              </a:rPr>
              <a:t>‹#›</a:t>
            </a:fld>
            <a:endParaRPr sz="900" b="1" i="0" u="none" strike="noStrike" cap="none">
              <a:solidFill>
                <a:schemeClr val="lt1"/>
              </a:solidFill>
              <a:latin typeface="Calibri"/>
              <a:ea typeface="Calibri"/>
              <a:cs typeface="Calibri"/>
              <a:sym typeface="Calibri"/>
            </a:endParaRPr>
          </a:p>
        </p:txBody>
      </p:sp>
      <p:pic>
        <p:nvPicPr>
          <p:cNvPr id="17" name="Google Shape;17;p26"/>
          <p:cNvPicPr preferRelativeResize="0"/>
          <p:nvPr/>
        </p:nvPicPr>
        <p:blipFill rotWithShape="1">
          <a:blip r:embed="rId6">
            <a:alphaModFix/>
          </a:blip>
          <a:srcRect/>
          <a:stretch/>
        </p:blipFill>
        <p:spPr>
          <a:xfrm>
            <a:off x="271397" y="157564"/>
            <a:ext cx="1055428" cy="214035"/>
          </a:xfrm>
          <a:prstGeom prst="rect">
            <a:avLst/>
          </a:prstGeom>
          <a:noFill/>
          <a:ln>
            <a:noFill/>
          </a:ln>
        </p:spPr>
      </p:pic>
      <p:sp>
        <p:nvSpPr>
          <p:cNvPr id="6" name="Google Shape;12;p10">
            <a:extLst>
              <a:ext uri="{FF2B5EF4-FFF2-40B4-BE49-F238E27FC236}">
                <a16:creationId xmlns:a16="http://schemas.microsoft.com/office/drawing/2014/main" id="{D17BB0EC-4049-BD6C-934D-CB56F860E726}"/>
              </a:ext>
            </a:extLst>
          </p:cNvPr>
          <p:cNvSpPr txBox="1"/>
          <p:nvPr userDrawn="1"/>
        </p:nvSpPr>
        <p:spPr>
          <a:xfrm>
            <a:off x="4367551" y="149470"/>
            <a:ext cx="4723382" cy="340063"/>
          </a:xfrm>
          <a:prstGeom prst="rect">
            <a:avLst/>
          </a:prstGeom>
          <a:noFill/>
          <a:ln>
            <a:noFill/>
          </a:ln>
        </p:spPr>
        <p:txBody>
          <a:bodyPr spcFirstLastPara="1" wrap="square" lIns="68550" tIns="34275" rIns="68550" bIns="34275" anchor="t" anchorCtr="0">
            <a:spAutoFit/>
          </a:bodyPr>
          <a:lstStyle/>
          <a:p>
            <a:pPr marL="0" marR="0" lvl="0" indent="0" algn="ctr" rtl="0">
              <a:lnSpc>
                <a:spcPct val="120000"/>
              </a:lnSpc>
              <a:spcBef>
                <a:spcPts val="0"/>
              </a:spcBef>
              <a:spcAft>
                <a:spcPts val="0"/>
              </a:spcAft>
              <a:buClr>
                <a:schemeClr val="dk1"/>
              </a:buClr>
              <a:buSzPts val="908"/>
              <a:buFont typeface="Arial"/>
              <a:buNone/>
            </a:pPr>
            <a:r>
              <a:rPr lang="ro-RO" sz="800" b="1" i="0" u="none" strike="noStrike" cap="none" dirty="0">
                <a:solidFill>
                  <a:schemeClr val="lt1"/>
                </a:solidFill>
                <a:latin typeface="Calibri"/>
                <a:ea typeface="Calibri"/>
                <a:cs typeface="Calibri"/>
                <a:sym typeface="Calibri"/>
              </a:rPr>
              <a:t>Interdisciplinaritate re-construită: Pereți bine îmbrăcați</a:t>
            </a:r>
            <a:r>
              <a:rPr lang="en-US" sz="800" b="1" i="0" u="none" strike="noStrike" cap="none" dirty="0">
                <a:solidFill>
                  <a:schemeClr val="lt1"/>
                </a:solidFill>
                <a:latin typeface="Calibri"/>
                <a:ea typeface="Calibri"/>
                <a:cs typeface="Calibri"/>
                <a:sym typeface="Calibri"/>
              </a:rPr>
              <a:t> - </a:t>
            </a:r>
            <a:r>
              <a:rPr lang="ro-RO" sz="800" b="1" i="0" u="none" strike="noStrike" cap="none" dirty="0">
                <a:solidFill>
                  <a:schemeClr val="lt1"/>
                </a:solidFill>
                <a:latin typeface="Calibri"/>
                <a:ea typeface="Calibri"/>
                <a:cs typeface="Calibri"/>
                <a:sym typeface="Calibri"/>
              </a:rPr>
              <a:t>Contactul termic.</a:t>
            </a:r>
            <a:r>
              <a:rPr lang="en-US" sz="800" b="1" i="0" u="none" strike="noStrike" cap="none" dirty="0">
                <a:solidFill>
                  <a:schemeClr val="lt1"/>
                </a:solidFill>
                <a:latin typeface="Calibri"/>
                <a:ea typeface="Calibri"/>
                <a:cs typeface="Calibri"/>
                <a:sym typeface="Calibri"/>
              </a:rPr>
              <a:t> </a:t>
            </a:r>
            <a:r>
              <a:rPr lang="ro-RO" sz="800" b="1" i="0" u="none" strike="noStrike" cap="none" dirty="0">
                <a:solidFill>
                  <a:schemeClr val="lt1"/>
                </a:solidFill>
                <a:latin typeface="Calibri"/>
                <a:ea typeface="Calibri"/>
                <a:cs typeface="Calibri"/>
                <a:sym typeface="Calibri"/>
              </a:rPr>
              <a:t>Conducția termică</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pic>
        <p:nvPicPr>
          <p:cNvPr id="21" name="Google Shape;21;p28"/>
          <p:cNvPicPr preferRelativeResize="0"/>
          <p:nvPr/>
        </p:nvPicPr>
        <p:blipFill rotWithShape="1">
          <a:blip r:embed="rId3">
            <a:alphaModFix/>
          </a:blip>
          <a:srcRect/>
          <a:stretch/>
        </p:blipFill>
        <p:spPr>
          <a:xfrm>
            <a:off x="271397" y="159704"/>
            <a:ext cx="1055428" cy="209754"/>
          </a:xfrm>
          <a:prstGeom prst="rect">
            <a:avLst/>
          </a:prstGeom>
          <a:noFill/>
          <a:ln>
            <a:noFill/>
          </a:ln>
        </p:spPr>
      </p:pic>
      <p:sp>
        <p:nvSpPr>
          <p:cNvPr id="22" name="Google Shape;22;p28"/>
          <p:cNvSpPr txBox="1"/>
          <p:nvPr/>
        </p:nvSpPr>
        <p:spPr>
          <a:xfrm>
            <a:off x="8700715" y="160723"/>
            <a:ext cx="303209" cy="20771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ro" sz="900" b="1" i="0" u="none" strike="noStrike" cap="none">
                <a:solidFill>
                  <a:schemeClr val="dk1"/>
                </a:solidFill>
                <a:latin typeface="Calibri"/>
                <a:ea typeface="Calibri"/>
                <a:cs typeface="Calibri"/>
                <a:sym typeface="Calibri"/>
              </a:rPr>
              <a:t>‹#›</a:t>
            </a:fld>
            <a:endParaRPr sz="900" b="1" i="0" u="none" strike="noStrike" cap="none">
              <a:solidFill>
                <a:schemeClr val="dk1"/>
              </a:solidFill>
              <a:latin typeface="Calibri"/>
              <a:ea typeface="Calibri"/>
              <a:cs typeface="Calibri"/>
              <a:sym typeface="Calibri"/>
            </a:endParaRPr>
          </a:p>
        </p:txBody>
      </p:sp>
      <p:sp>
        <p:nvSpPr>
          <p:cNvPr id="5" name="Google Shape;12;p10">
            <a:extLst>
              <a:ext uri="{FF2B5EF4-FFF2-40B4-BE49-F238E27FC236}">
                <a16:creationId xmlns:a16="http://schemas.microsoft.com/office/drawing/2014/main" id="{126B1501-B925-A6CC-08B1-77C638BF66BB}"/>
              </a:ext>
            </a:extLst>
          </p:cNvPr>
          <p:cNvSpPr txBox="1"/>
          <p:nvPr userDrawn="1"/>
        </p:nvSpPr>
        <p:spPr>
          <a:xfrm>
            <a:off x="4367551" y="149470"/>
            <a:ext cx="4723382" cy="340063"/>
          </a:xfrm>
          <a:prstGeom prst="rect">
            <a:avLst/>
          </a:prstGeom>
          <a:noFill/>
          <a:ln>
            <a:noFill/>
          </a:ln>
        </p:spPr>
        <p:txBody>
          <a:bodyPr spcFirstLastPara="1" wrap="square" lIns="68550" tIns="34275" rIns="68550" bIns="34275" anchor="t" anchorCtr="0">
            <a:spAutoFit/>
          </a:bodyPr>
          <a:lstStyle/>
          <a:p>
            <a:pPr marL="0" marR="0" lvl="0" indent="0" algn="ctr" rtl="0">
              <a:lnSpc>
                <a:spcPct val="120000"/>
              </a:lnSpc>
              <a:spcBef>
                <a:spcPts val="0"/>
              </a:spcBef>
              <a:spcAft>
                <a:spcPts val="0"/>
              </a:spcAft>
              <a:buClr>
                <a:schemeClr val="dk1"/>
              </a:buClr>
              <a:buSzPts val="908"/>
              <a:buFont typeface="Arial"/>
              <a:buNone/>
            </a:pPr>
            <a:r>
              <a:rPr lang="ro-RO" sz="800" b="1" i="0" u="none" strike="noStrike" cap="none" dirty="0">
                <a:solidFill>
                  <a:schemeClr val="tx1"/>
                </a:solidFill>
                <a:latin typeface="Calibri"/>
                <a:ea typeface="Calibri"/>
                <a:cs typeface="Calibri"/>
                <a:sym typeface="Calibri"/>
              </a:rPr>
              <a:t>Interdisciplinaritate re-construită: Pereți bine îmbrăcați</a:t>
            </a:r>
            <a:r>
              <a:rPr lang="en-US" sz="800" b="1" i="0" u="none" strike="noStrike" cap="none" dirty="0">
                <a:solidFill>
                  <a:schemeClr val="tx1"/>
                </a:solidFill>
                <a:latin typeface="Calibri"/>
                <a:ea typeface="Calibri"/>
                <a:cs typeface="Calibri"/>
                <a:sym typeface="Calibri"/>
              </a:rPr>
              <a:t> - </a:t>
            </a:r>
            <a:r>
              <a:rPr lang="ro-RO" sz="800" b="1" i="0" u="none" strike="noStrike" cap="none" dirty="0">
                <a:solidFill>
                  <a:schemeClr val="tx1"/>
                </a:solidFill>
                <a:latin typeface="Calibri"/>
                <a:ea typeface="Calibri"/>
                <a:cs typeface="Calibri"/>
                <a:sym typeface="Calibri"/>
              </a:rPr>
              <a:t>Contactul termic.</a:t>
            </a:r>
            <a:r>
              <a:rPr lang="en-US" sz="800" b="1" i="0" u="none" strike="noStrike" cap="none" dirty="0">
                <a:solidFill>
                  <a:schemeClr val="tx1"/>
                </a:solidFill>
                <a:latin typeface="Calibri"/>
                <a:ea typeface="Calibri"/>
                <a:cs typeface="Calibri"/>
                <a:sym typeface="Calibri"/>
              </a:rPr>
              <a:t> </a:t>
            </a:r>
            <a:r>
              <a:rPr lang="ro-RO" sz="800" b="1" i="0" u="none" strike="noStrike" cap="none" dirty="0">
                <a:solidFill>
                  <a:schemeClr val="tx1"/>
                </a:solidFill>
                <a:latin typeface="Calibri"/>
                <a:ea typeface="Calibri"/>
                <a:cs typeface="Calibri"/>
                <a:sym typeface="Calibri"/>
              </a:rPr>
              <a:t>Conducția termică</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archdaily.com/975039/barrow-house-id-architecture"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create.kahoot.it/share/pereti-bine-imbacati-contactul-termic-conductia-termica/027d018a-4561-4398-b591-ec8320669703" TargetMode="External"/><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5.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hyperlink" Target="https://oar.archi/buna-practica/cumulus-architecture-casa-syaa-prahova/" TargetMode="External"/><Relationship Id="rId13" Type="http://schemas.openxmlformats.org/officeDocument/2006/relationships/hyperlink" Target="https://ro.pinterest.com/pin/743938432219986529/" TargetMode="External"/><Relationship Id="rId18" Type="http://schemas.openxmlformats.org/officeDocument/2006/relationships/hyperlink" Target="https://www.macostore.ro/termoizolatii/vata-minerala-bazaltica-ravatherm-etics-30-600-x-1200-mm.html" TargetMode="External"/><Relationship Id="rId26" Type="http://schemas.openxmlformats.org/officeDocument/2006/relationships/hyperlink" Target="https://oar.archi/wp-content/uploads/2021/02/ghid_de_arhitectura_zona_secuime_pdf_1510930319.pdf" TargetMode="External"/><Relationship Id="rId3" Type="http://schemas.openxmlformats.org/officeDocument/2006/relationships/hyperlink" Target="https://manuale.edu.ro/manuale/Clasa%20a%20VI-a/Fizica/Q09SSU5UIExPR0lTVElD/#p=65" TargetMode="External"/><Relationship Id="rId21" Type="http://schemas.openxmlformats.org/officeDocument/2006/relationships/hyperlink" Target="https://www.sothebysrealty.ro/blog/traditii-in-spatii-modern" TargetMode="External"/><Relationship Id="rId7" Type="http://schemas.openxmlformats.org/officeDocument/2006/relationships/hyperlink" Target="https://manuale.edu.ro/manuale/Clasa%20a%20VIII-a/Fizica/Uy5DLiBBUlQgS0xFVFQg/#book/u01-018-19" TargetMode="External"/><Relationship Id="rId12" Type="http://schemas.openxmlformats.org/officeDocument/2006/relationships/hyperlink" Target="https://ro.pinterest.com/pin/169799848446220197/" TargetMode="External"/><Relationship Id="rId17" Type="http://schemas.openxmlformats.org/officeDocument/2006/relationships/hyperlink" Target="https://nouatei.ro/blog/bca-vs-caramida-ce-aleg-pentru-casa/" TargetMode="External"/><Relationship Id="rId25" Type="http://schemas.openxmlformats.org/officeDocument/2006/relationships/hyperlink" Target="https://sfaturi.decathlon.ro/alege-corect-imbracamintea-pentru-trekking-cu-tehnica-celor-4-straturi" TargetMode="External"/><Relationship Id="rId2" Type="http://schemas.openxmlformats.org/officeDocument/2006/relationships/notesSlide" Target="../notesSlides/notesSlide18.xml"/><Relationship Id="rId16" Type="http://schemas.openxmlformats.org/officeDocument/2006/relationships/hyperlink" Target="https://ro.pinterest.com/pin/8866530508663654/" TargetMode="External"/><Relationship Id="rId20" Type="http://schemas.openxmlformats.org/officeDocument/2006/relationships/hyperlink" Target="https://ro.pinterest.com/pin/99782947992422510/" TargetMode="External"/><Relationship Id="rId1" Type="http://schemas.openxmlformats.org/officeDocument/2006/relationships/slideLayout" Target="../slideLayouts/slideLayout6.xml"/><Relationship Id="rId6" Type="http://schemas.openxmlformats.org/officeDocument/2006/relationships/hyperlink" Target="https://manuale.edu.ro/manuale/Clasa%20a%20VI-a/Educatie%20tehnologica%20si%20aplicatii%20practice/R1JVUCBFRElUT1JJQUwg/" TargetMode="External"/><Relationship Id="rId11" Type="http://schemas.openxmlformats.org/officeDocument/2006/relationships/hyperlink" Target="https://ro.pinterest.com/pin/5418462046270125/" TargetMode="External"/><Relationship Id="rId24" Type="http://schemas.openxmlformats.org/officeDocument/2006/relationships/hyperlink" Target="https://eduboom.ro/video/1714/coeficien-i-calorici-calorimetrie" TargetMode="External"/><Relationship Id="rId5" Type="http://schemas.openxmlformats.org/officeDocument/2006/relationships/hyperlink" Target="https://www.youtube.com/watch?v=Ok5sxaSqtGk" TargetMode="External"/><Relationship Id="rId15" Type="http://schemas.openxmlformats.org/officeDocument/2006/relationships/hyperlink" Target="https://ro.pinterest.com/pin/678565868893017984/" TargetMode="External"/><Relationship Id="rId23" Type="http://schemas.openxmlformats.org/officeDocument/2006/relationships/hyperlink" Target="https://www.spatiulconstruit.ro/articol/castigatorul-romanian-building-awards-2016-a-dovedit-cum-valoarea-spatiului-construit-trece-de-constructie/19874" TargetMode="External"/><Relationship Id="rId10" Type="http://schemas.openxmlformats.org/officeDocument/2006/relationships/hyperlink" Target="https://ro.pinterest.com/pin/13862711349364107/" TargetMode="External"/><Relationship Id="rId19" Type="http://schemas.openxmlformats.org/officeDocument/2006/relationships/hyperlink" Target="https://policonstruct.md/product/polistiren-expandat-ignifugat-fs-25-1000x500x50mm/" TargetMode="External"/><Relationship Id="rId4" Type="http://schemas.openxmlformats.org/officeDocument/2006/relationships/hyperlink" Target="https://manuale.edu.ro/manuale/Clasa%20a%20VIII-a/Fizica/Uy5DLiBBUlQgS0xFVFQg/#book/u01-016-17" TargetMode="External"/><Relationship Id="rId9" Type="http://schemas.openxmlformats.org/officeDocument/2006/relationships/hyperlink" Target="https://ro.pinterest.com/pin/35114072087119011/" TargetMode="External"/><Relationship Id="rId14" Type="http://schemas.openxmlformats.org/officeDocument/2006/relationships/hyperlink" Target="https://ro.pinterest.com/pin/119556565104763266/" TargetMode="External"/><Relationship Id="rId22" Type="http://schemas.openxmlformats.org/officeDocument/2006/relationships/hyperlink" Target="http://prispa.org/sde2012/cas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Google Shape;34;p1"/>
          <p:cNvPicPr preferRelativeResize="0"/>
          <p:nvPr/>
        </p:nvPicPr>
        <p:blipFill rotWithShape="1">
          <a:blip r:embed="rId3">
            <a:alphaModFix/>
          </a:blip>
          <a:srcRect/>
          <a:stretch/>
        </p:blipFill>
        <p:spPr>
          <a:xfrm>
            <a:off x="4309431" y="689113"/>
            <a:ext cx="4673206" cy="3845260"/>
          </a:xfrm>
          <a:prstGeom prst="rect">
            <a:avLst/>
          </a:prstGeom>
          <a:noFill/>
          <a:ln>
            <a:noFill/>
          </a:ln>
        </p:spPr>
      </p:pic>
      <p:sp>
        <p:nvSpPr>
          <p:cNvPr id="35" name="Google Shape;35;p1"/>
          <p:cNvSpPr txBox="1"/>
          <p:nvPr/>
        </p:nvSpPr>
        <p:spPr>
          <a:xfrm>
            <a:off x="275675" y="1965550"/>
            <a:ext cx="4246500" cy="1261500"/>
          </a:xfrm>
          <a:prstGeom prst="rect">
            <a:avLst/>
          </a:prstGeom>
          <a:noFill/>
          <a:ln>
            <a:noFill/>
          </a:ln>
        </p:spPr>
        <p:txBody>
          <a:bodyPr spcFirstLastPara="1" wrap="square" lIns="91425" tIns="91425" rIns="91425" bIns="91425" anchor="b" anchorCtr="0">
            <a:normAutofit fontScale="92500"/>
          </a:bodyPr>
          <a:lstStyle/>
          <a:p>
            <a:pPr marL="0" marR="0" lvl="0" indent="0" algn="l" rtl="0">
              <a:lnSpc>
                <a:spcPct val="90000"/>
              </a:lnSpc>
              <a:spcBef>
                <a:spcPts val="0"/>
              </a:spcBef>
              <a:spcAft>
                <a:spcPts val="0"/>
              </a:spcAft>
              <a:buClr>
                <a:schemeClr val="dk1"/>
              </a:buClr>
              <a:buSzPct val="100000"/>
              <a:buFont typeface="Arial"/>
              <a:buNone/>
            </a:pPr>
            <a:r>
              <a:rPr lang="ro" sz="4000" b="1" i="0" u="none" strike="noStrike" cap="none">
                <a:solidFill>
                  <a:schemeClr val="dk1"/>
                </a:solidFill>
                <a:latin typeface="Calibri"/>
                <a:ea typeface="Calibri"/>
                <a:cs typeface="Calibri"/>
                <a:sym typeface="Calibri"/>
              </a:rPr>
              <a:t>Interdisciplinaritate</a:t>
            </a:r>
            <a:endParaRPr sz="40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Arial"/>
              <a:buNone/>
            </a:pPr>
            <a:r>
              <a:rPr lang="ro" sz="4000" b="1" i="0" u="none" strike="noStrike" cap="none">
                <a:solidFill>
                  <a:schemeClr val="dk1"/>
                </a:solidFill>
                <a:latin typeface="Calibri"/>
                <a:ea typeface="Calibri"/>
                <a:cs typeface="Calibri"/>
                <a:sym typeface="Calibri"/>
              </a:rPr>
              <a:t>re-construită</a:t>
            </a:r>
            <a:endParaRPr sz="1400" b="0" i="0" u="none" strike="noStrike" cap="none">
              <a:solidFill>
                <a:srgbClr val="000000"/>
              </a:solidFill>
              <a:latin typeface="Arial"/>
              <a:ea typeface="Arial"/>
              <a:cs typeface="Arial"/>
              <a:sym typeface="Arial"/>
            </a:endParaRPr>
          </a:p>
        </p:txBody>
      </p:sp>
      <p:sp>
        <p:nvSpPr>
          <p:cNvPr id="36" name="Google Shape;36;p1"/>
          <p:cNvSpPr/>
          <p:nvPr/>
        </p:nvSpPr>
        <p:spPr>
          <a:xfrm>
            <a:off x="309023" y="3179519"/>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o" sz="1400" b="1" i="0" u="none" strike="noStrike" cap="none">
                <a:solidFill>
                  <a:srgbClr val="000000"/>
                </a:solidFill>
                <a:latin typeface="Calibri"/>
                <a:ea typeface="Calibri"/>
                <a:cs typeface="Calibri"/>
                <a:sym typeface="Calibri"/>
              </a:rPr>
              <a:t>Ghiduri de activități pentru gimnaziu,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ro" sz="1400" b="1" i="0" u="none" strike="noStrike" cap="none">
                <a:solidFill>
                  <a:srgbClr val="000000"/>
                </a:solidFill>
                <a:latin typeface="Calibri"/>
                <a:ea typeface="Calibri"/>
                <a:cs typeface="Calibri"/>
                <a:sym typeface="Calibri"/>
              </a:rPr>
              <a:t>aplicate pe mediul construit </a:t>
            </a:r>
            <a:endParaRPr sz="2800" b="1" i="0" u="none" strike="noStrike" cap="none">
              <a:solidFill>
                <a:srgbClr val="000000"/>
              </a:solidFill>
              <a:latin typeface="Calibri"/>
              <a:ea typeface="Calibri"/>
              <a:cs typeface="Calibri"/>
              <a:sym typeface="Calibri"/>
            </a:endParaRPr>
          </a:p>
        </p:txBody>
      </p:sp>
      <p:pic>
        <p:nvPicPr>
          <p:cNvPr id="37" name="Google Shape;37;p1"/>
          <p:cNvPicPr preferRelativeResize="0"/>
          <p:nvPr/>
        </p:nvPicPr>
        <p:blipFill rotWithShape="1">
          <a:blip r:embed="rId4">
            <a:alphaModFix/>
          </a:blip>
          <a:srcRect/>
          <a:stretch/>
        </p:blipFill>
        <p:spPr>
          <a:xfrm>
            <a:off x="457719" y="4074233"/>
            <a:ext cx="1105741" cy="6896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p:nvPr/>
        </p:nvSpPr>
        <p:spPr>
          <a:xfrm>
            <a:off x="135826" y="4706285"/>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2. EXEMPLE DIN MEDIUL CONSTRUIT</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177" name="Google Shape;177;p9"/>
          <p:cNvSpPr/>
          <p:nvPr/>
        </p:nvSpPr>
        <p:spPr>
          <a:xfrm rot="1008433">
            <a:off x="2583213" y="1571564"/>
            <a:ext cx="1158905" cy="389501"/>
          </a:xfrm>
          <a:prstGeom prst="wedgeEllipseCallout">
            <a:avLst>
              <a:gd name="adj1" fmla="val -52519"/>
              <a:gd name="adj2" fmla="val 82695"/>
            </a:avLst>
          </a:prstGeom>
          <a:solidFill>
            <a:srgbClr val="C8A79B"/>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cărămidă</a:t>
            </a:r>
            <a:endParaRPr/>
          </a:p>
        </p:txBody>
      </p:sp>
      <p:sp>
        <p:nvSpPr>
          <p:cNvPr id="178" name="Google Shape;178;p9"/>
          <p:cNvSpPr/>
          <p:nvPr/>
        </p:nvSpPr>
        <p:spPr>
          <a:xfrm rot="1008433">
            <a:off x="2507013" y="3108431"/>
            <a:ext cx="1158905" cy="389501"/>
          </a:xfrm>
          <a:prstGeom prst="wedgeEllipseCallout">
            <a:avLst>
              <a:gd name="adj1" fmla="val -52519"/>
              <a:gd name="adj2" fmla="val 82695"/>
            </a:avLst>
          </a:prstGeom>
          <a:solidFill>
            <a:srgbClr val="AEABAB"/>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BCA</a:t>
            </a:r>
            <a:endParaRPr sz="1200" b="1" i="0" u="none" strike="noStrike" cap="none">
              <a:solidFill>
                <a:srgbClr val="000000"/>
              </a:solidFill>
              <a:latin typeface="Calibri"/>
              <a:ea typeface="Calibri"/>
              <a:cs typeface="Calibri"/>
              <a:sym typeface="Calibri"/>
            </a:endParaRPr>
          </a:p>
        </p:txBody>
      </p:sp>
      <p:pic>
        <p:nvPicPr>
          <p:cNvPr id="179" name="Google Shape;179;p9"/>
          <p:cNvPicPr preferRelativeResize="0"/>
          <p:nvPr/>
        </p:nvPicPr>
        <p:blipFill rotWithShape="1">
          <a:blip r:embed="rId3">
            <a:alphaModFix/>
          </a:blip>
          <a:srcRect l="49741" t="23016" r="6389" b="1809"/>
          <a:stretch/>
        </p:blipFill>
        <p:spPr>
          <a:xfrm>
            <a:off x="1729509" y="1333619"/>
            <a:ext cx="691476" cy="1657809"/>
          </a:xfrm>
          <a:prstGeom prst="rect">
            <a:avLst/>
          </a:prstGeom>
          <a:noFill/>
          <a:ln>
            <a:noFill/>
          </a:ln>
        </p:spPr>
      </p:pic>
      <p:pic>
        <p:nvPicPr>
          <p:cNvPr id="180" name="Google Shape;180;p9"/>
          <p:cNvPicPr preferRelativeResize="0"/>
          <p:nvPr/>
        </p:nvPicPr>
        <p:blipFill rotWithShape="1">
          <a:blip r:embed="rId4">
            <a:alphaModFix/>
          </a:blip>
          <a:srcRect l="49741" t="24826" r="6389" b="1"/>
          <a:stretch/>
        </p:blipFill>
        <p:spPr>
          <a:xfrm>
            <a:off x="1729509" y="2991428"/>
            <a:ext cx="691476" cy="1657809"/>
          </a:xfrm>
          <a:prstGeom prst="rect">
            <a:avLst/>
          </a:prstGeom>
          <a:noFill/>
          <a:ln>
            <a:noFill/>
          </a:ln>
        </p:spPr>
      </p:pic>
      <p:sp>
        <p:nvSpPr>
          <p:cNvPr id="181" name="Google Shape;181;p9"/>
          <p:cNvSpPr txBox="1"/>
          <p:nvPr/>
        </p:nvSpPr>
        <p:spPr>
          <a:xfrm>
            <a:off x="2657549" y="2438260"/>
            <a:ext cx="4005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000" b="1" i="0" u="none" strike="noStrike" cap="none">
                <a:solidFill>
                  <a:schemeClr val="dk1"/>
                </a:solidFill>
                <a:latin typeface="Calibri"/>
                <a:ea typeface="Calibri"/>
                <a:cs typeface="Calibri"/>
                <a:sym typeface="Calibri"/>
              </a:rPr>
              <a:t>sau</a:t>
            </a:r>
            <a:endParaRPr sz="1000" b="0" i="0" u="none" strike="noStrike" cap="none">
              <a:solidFill>
                <a:schemeClr val="dk1"/>
              </a:solidFill>
              <a:latin typeface="Calibri"/>
              <a:ea typeface="Calibri"/>
              <a:cs typeface="Calibri"/>
              <a:sym typeface="Calibri"/>
            </a:endParaRPr>
          </a:p>
        </p:txBody>
      </p:sp>
      <p:sp>
        <p:nvSpPr>
          <p:cNvPr id="182" name="Google Shape;182;p9"/>
          <p:cNvSpPr/>
          <p:nvPr/>
        </p:nvSpPr>
        <p:spPr>
          <a:xfrm rot="1008433">
            <a:off x="205392" y="1873350"/>
            <a:ext cx="1158905" cy="389501"/>
          </a:xfrm>
          <a:prstGeom prst="ellipse">
            <a:avLst/>
          </a:prstGeom>
          <a:solidFill>
            <a:srgbClr val="FFF2CC"/>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Tencuială+vopsea </a:t>
            </a:r>
            <a:endParaRPr/>
          </a:p>
        </p:txBody>
      </p:sp>
      <p:sp>
        <p:nvSpPr>
          <p:cNvPr id="183" name="Google Shape;183;p9"/>
          <p:cNvSpPr/>
          <p:nvPr/>
        </p:nvSpPr>
        <p:spPr>
          <a:xfrm rot="1008433">
            <a:off x="205392" y="3192498"/>
            <a:ext cx="1158905" cy="389501"/>
          </a:xfrm>
          <a:prstGeom prst="wedgeEllipseCallout">
            <a:avLst>
              <a:gd name="adj1" fmla="val -26419"/>
              <a:gd name="adj2" fmla="val 38237"/>
            </a:avLst>
          </a:prstGeom>
          <a:solidFill>
            <a:srgbClr val="F4B08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dirty="0">
                <a:solidFill>
                  <a:srgbClr val="000000"/>
                </a:solidFill>
                <a:latin typeface="Calibri"/>
                <a:ea typeface="Calibri"/>
                <a:cs typeface="Calibri"/>
                <a:sym typeface="Calibri"/>
              </a:rPr>
              <a:t>Lambriu lemn etc</a:t>
            </a:r>
            <a:r>
              <a:rPr lang="en-US" sz="1200" b="1" i="0" u="none" strike="noStrike" cap="none" dirty="0">
                <a:solidFill>
                  <a:srgbClr val="000000"/>
                </a:solidFill>
                <a:latin typeface="Calibri"/>
                <a:ea typeface="Calibri"/>
                <a:cs typeface="Calibri"/>
                <a:sym typeface="Calibri"/>
              </a:rPr>
              <a:t>.</a:t>
            </a:r>
            <a:endParaRPr sz="1200" b="1" i="0" u="none" strike="noStrike" cap="none" dirty="0">
              <a:solidFill>
                <a:srgbClr val="000000"/>
              </a:solidFill>
              <a:latin typeface="Calibri"/>
              <a:ea typeface="Calibri"/>
              <a:cs typeface="Calibri"/>
              <a:sym typeface="Calibri"/>
            </a:endParaRPr>
          </a:p>
        </p:txBody>
      </p:sp>
      <p:sp>
        <p:nvSpPr>
          <p:cNvPr id="184" name="Google Shape;184;p9"/>
          <p:cNvSpPr txBox="1"/>
          <p:nvPr/>
        </p:nvSpPr>
        <p:spPr>
          <a:xfrm>
            <a:off x="813128" y="2522327"/>
            <a:ext cx="400594" cy="292378"/>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000" b="1" i="0" u="none" strike="noStrike" cap="none">
                <a:solidFill>
                  <a:schemeClr val="dk1"/>
                </a:solidFill>
                <a:latin typeface="Calibri"/>
                <a:ea typeface="Calibri"/>
                <a:cs typeface="Calibri"/>
                <a:sym typeface="Calibri"/>
              </a:rPr>
              <a:t>sau</a:t>
            </a:r>
            <a:endParaRPr sz="1000" b="0" i="0" u="none" strike="noStrike" cap="none">
              <a:solidFill>
                <a:schemeClr val="dk1"/>
              </a:solidFill>
              <a:latin typeface="Calibri"/>
              <a:ea typeface="Calibri"/>
              <a:cs typeface="Calibri"/>
              <a:sym typeface="Calibri"/>
            </a:endParaRPr>
          </a:p>
        </p:txBody>
      </p:sp>
      <p:sp>
        <p:nvSpPr>
          <p:cNvPr id="185" name="Google Shape;185;p9"/>
          <p:cNvSpPr/>
          <p:nvPr/>
        </p:nvSpPr>
        <p:spPr>
          <a:xfrm rot="1008433">
            <a:off x="6131548" y="1873351"/>
            <a:ext cx="1158905" cy="389501"/>
          </a:xfrm>
          <a:prstGeom prst="ellipse">
            <a:avLst/>
          </a:prstGeom>
          <a:solidFill>
            <a:srgbClr val="FFF2CC"/>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Tencuială+vopsea </a:t>
            </a:r>
            <a:endParaRPr/>
          </a:p>
        </p:txBody>
      </p:sp>
      <p:sp>
        <p:nvSpPr>
          <p:cNvPr id="186" name="Google Shape;186;p9"/>
          <p:cNvSpPr/>
          <p:nvPr/>
        </p:nvSpPr>
        <p:spPr>
          <a:xfrm rot="1008433">
            <a:off x="6055348" y="3192499"/>
            <a:ext cx="1158905" cy="389501"/>
          </a:xfrm>
          <a:prstGeom prst="wedgeEllipseCallout">
            <a:avLst>
              <a:gd name="adj1" fmla="val -26419"/>
              <a:gd name="adj2" fmla="val 38237"/>
            </a:avLst>
          </a:prstGeom>
          <a:solidFill>
            <a:srgbClr val="F4B08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dirty="0">
                <a:solidFill>
                  <a:srgbClr val="000000"/>
                </a:solidFill>
                <a:latin typeface="Calibri"/>
                <a:ea typeface="Calibri"/>
                <a:cs typeface="Calibri"/>
                <a:sym typeface="Calibri"/>
              </a:rPr>
              <a:t>Lambriu lemn etc</a:t>
            </a:r>
            <a:r>
              <a:rPr lang="en-US" sz="1200" b="1" i="0" u="none" strike="noStrike" cap="none" dirty="0">
                <a:solidFill>
                  <a:srgbClr val="000000"/>
                </a:solidFill>
                <a:latin typeface="Calibri"/>
                <a:ea typeface="Calibri"/>
                <a:cs typeface="Calibri"/>
                <a:sym typeface="Calibri"/>
              </a:rPr>
              <a:t>.</a:t>
            </a:r>
            <a:endParaRPr sz="1200" b="1" i="0" u="none" strike="noStrike" cap="none" dirty="0">
              <a:solidFill>
                <a:srgbClr val="000000"/>
              </a:solidFill>
              <a:latin typeface="Calibri"/>
              <a:ea typeface="Calibri"/>
              <a:cs typeface="Calibri"/>
              <a:sym typeface="Calibri"/>
            </a:endParaRPr>
          </a:p>
        </p:txBody>
      </p:sp>
      <p:pic>
        <p:nvPicPr>
          <p:cNvPr id="187" name="Google Shape;187;p9"/>
          <p:cNvPicPr preferRelativeResize="0"/>
          <p:nvPr/>
        </p:nvPicPr>
        <p:blipFill rotWithShape="1">
          <a:blip r:embed="rId3">
            <a:alphaModFix/>
          </a:blip>
          <a:srcRect l="28761" t="23572" r="50310"/>
          <a:stretch/>
        </p:blipFill>
        <p:spPr>
          <a:xfrm>
            <a:off x="4159575" y="1565596"/>
            <a:ext cx="324451" cy="1657809"/>
          </a:xfrm>
          <a:prstGeom prst="rect">
            <a:avLst/>
          </a:prstGeom>
          <a:noFill/>
          <a:ln>
            <a:noFill/>
          </a:ln>
        </p:spPr>
      </p:pic>
      <p:sp>
        <p:nvSpPr>
          <p:cNvPr id="188" name="Google Shape;188;p9"/>
          <p:cNvSpPr/>
          <p:nvPr/>
        </p:nvSpPr>
        <p:spPr>
          <a:xfrm rot="1115481">
            <a:off x="4709878" y="1536273"/>
            <a:ext cx="1101594" cy="536234"/>
          </a:xfrm>
          <a:prstGeom prst="wedgeEllipseCallout">
            <a:avLst>
              <a:gd name="adj1" fmla="val -62059"/>
              <a:gd name="adj2" fmla="val 97766"/>
            </a:avLst>
          </a:prstGeom>
          <a:solidFill>
            <a:srgbClr val="ABA818"/>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vată minerală</a:t>
            </a:r>
            <a:endParaRPr/>
          </a:p>
        </p:txBody>
      </p:sp>
      <p:pic>
        <p:nvPicPr>
          <p:cNvPr id="189" name="Google Shape;189;p9"/>
          <p:cNvPicPr preferRelativeResize="0"/>
          <p:nvPr/>
        </p:nvPicPr>
        <p:blipFill rotWithShape="1">
          <a:blip r:embed="rId5">
            <a:alphaModFix/>
          </a:blip>
          <a:srcRect l="28761" t="23572" r="50310"/>
          <a:stretch/>
        </p:blipFill>
        <p:spPr>
          <a:xfrm>
            <a:off x="4159575" y="3034752"/>
            <a:ext cx="324451" cy="1657809"/>
          </a:xfrm>
          <a:prstGeom prst="rect">
            <a:avLst/>
          </a:prstGeom>
          <a:noFill/>
          <a:ln>
            <a:noFill/>
          </a:ln>
        </p:spPr>
      </p:pic>
      <p:sp>
        <p:nvSpPr>
          <p:cNvPr id="190" name="Google Shape;190;p9"/>
          <p:cNvSpPr/>
          <p:nvPr/>
        </p:nvSpPr>
        <p:spPr>
          <a:xfrm rot="1116090">
            <a:off x="4717830" y="3137979"/>
            <a:ext cx="1207584" cy="421596"/>
          </a:xfrm>
          <a:prstGeom prst="wedgeEllipseCallout">
            <a:avLst>
              <a:gd name="adj1" fmla="val -62059"/>
              <a:gd name="adj2" fmla="val 97766"/>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polistiren</a:t>
            </a:r>
            <a:endParaRPr/>
          </a:p>
        </p:txBody>
      </p:sp>
      <p:sp>
        <p:nvSpPr>
          <p:cNvPr id="191" name="Google Shape;191;p9"/>
          <p:cNvSpPr txBox="1"/>
          <p:nvPr/>
        </p:nvSpPr>
        <p:spPr>
          <a:xfrm>
            <a:off x="6358284" y="2439602"/>
            <a:ext cx="4005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000" b="1" i="0" u="none" strike="noStrike" cap="none">
                <a:solidFill>
                  <a:schemeClr val="dk1"/>
                </a:solidFill>
                <a:latin typeface="Calibri"/>
                <a:ea typeface="Calibri"/>
                <a:cs typeface="Calibri"/>
                <a:sym typeface="Calibri"/>
              </a:rPr>
              <a:t>sau</a:t>
            </a:r>
            <a:endParaRPr sz="1000" b="0" i="0" u="none" strike="noStrike" cap="none">
              <a:solidFill>
                <a:schemeClr val="dk1"/>
              </a:solidFill>
              <a:latin typeface="Calibri"/>
              <a:ea typeface="Calibri"/>
              <a:cs typeface="Calibri"/>
              <a:sym typeface="Calibri"/>
            </a:endParaRPr>
          </a:p>
        </p:txBody>
      </p:sp>
      <p:sp>
        <p:nvSpPr>
          <p:cNvPr id="192" name="Google Shape;192;p9"/>
          <p:cNvSpPr/>
          <p:nvPr/>
        </p:nvSpPr>
        <p:spPr>
          <a:xfrm>
            <a:off x="2420985" y="4005050"/>
            <a:ext cx="598500" cy="552300"/>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a:latin typeface="Calibri"/>
                <a:ea typeface="Calibri"/>
                <a:cs typeface="Calibri"/>
                <a:sym typeface="Calibri"/>
              </a:rPr>
              <a:t>~ 30</a:t>
            </a:r>
            <a:endParaRPr sz="10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cm</a:t>
            </a:r>
            <a:endParaRPr sz="1000" b="1" i="0" u="none" strike="noStrike" cap="none">
              <a:solidFill>
                <a:srgbClr val="000000"/>
              </a:solidFill>
              <a:latin typeface="Calibri"/>
              <a:ea typeface="Calibri"/>
              <a:cs typeface="Calibri"/>
              <a:sym typeface="Calibri"/>
            </a:endParaRPr>
          </a:p>
        </p:txBody>
      </p:sp>
      <p:sp>
        <p:nvSpPr>
          <p:cNvPr id="193" name="Google Shape;193;p9"/>
          <p:cNvSpPr/>
          <p:nvPr/>
        </p:nvSpPr>
        <p:spPr>
          <a:xfrm>
            <a:off x="4576269" y="4005050"/>
            <a:ext cx="598500" cy="552300"/>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a:latin typeface="Calibri"/>
                <a:ea typeface="Calibri"/>
                <a:cs typeface="Calibri"/>
                <a:sym typeface="Calibri"/>
              </a:rPr>
              <a:t>~ 15</a:t>
            </a:r>
            <a:r>
              <a:rPr lang="ro" sz="1000" b="1" i="0" u="none" strike="noStrike" cap="none">
                <a:solidFill>
                  <a:srgbClr val="000000"/>
                </a:solidFill>
                <a:latin typeface="Calibri"/>
                <a:ea typeface="Calibri"/>
                <a:cs typeface="Calibri"/>
                <a:sym typeface="Calibri"/>
              </a:rPr>
              <a:t> cm</a:t>
            </a:r>
            <a:endParaRPr sz="1000" b="1" i="0" u="none" strike="noStrike" cap="none">
              <a:solidFill>
                <a:srgbClr val="000000"/>
              </a:solidFill>
              <a:latin typeface="Calibri"/>
              <a:ea typeface="Calibri"/>
              <a:cs typeface="Calibri"/>
              <a:sym typeface="Calibri"/>
            </a:endParaRPr>
          </a:p>
        </p:txBody>
      </p:sp>
      <p:sp>
        <p:nvSpPr>
          <p:cNvPr id="194" name="Google Shape;194;p9"/>
          <p:cNvSpPr/>
          <p:nvPr/>
        </p:nvSpPr>
        <p:spPr>
          <a:xfrm>
            <a:off x="6335556" y="4042445"/>
            <a:ext cx="598500" cy="552300"/>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a:latin typeface="Calibri"/>
                <a:ea typeface="Calibri"/>
                <a:cs typeface="Calibri"/>
                <a:sym typeface="Calibri"/>
              </a:rPr>
              <a:t>1-5</a:t>
            </a:r>
            <a:r>
              <a:rPr lang="ro" sz="1000" b="1" i="0" u="none" strike="noStrike" cap="none">
                <a:solidFill>
                  <a:srgbClr val="000000"/>
                </a:solidFill>
                <a:latin typeface="Calibri"/>
                <a:ea typeface="Calibri"/>
                <a:cs typeface="Calibri"/>
                <a:sym typeface="Calibri"/>
              </a:rPr>
              <a:t> cm</a:t>
            </a:r>
            <a:endParaRPr sz="1000" b="1" i="0" u="none" strike="noStrike" cap="none">
              <a:solidFill>
                <a:srgbClr val="000000"/>
              </a:solidFill>
              <a:latin typeface="Calibri"/>
              <a:ea typeface="Calibri"/>
              <a:cs typeface="Calibri"/>
              <a:sym typeface="Calibri"/>
            </a:endParaRPr>
          </a:p>
        </p:txBody>
      </p:sp>
      <p:sp>
        <p:nvSpPr>
          <p:cNvPr id="195" name="Google Shape;195;p9"/>
          <p:cNvSpPr/>
          <p:nvPr/>
        </p:nvSpPr>
        <p:spPr>
          <a:xfrm>
            <a:off x="447584" y="4040683"/>
            <a:ext cx="598500" cy="552300"/>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2-5 cm</a:t>
            </a:r>
            <a:endParaRPr sz="1000" b="1" i="0" u="none" strike="noStrike" cap="none">
              <a:solidFill>
                <a:srgbClr val="000000"/>
              </a:solidFill>
              <a:latin typeface="Calibri"/>
              <a:ea typeface="Calibri"/>
              <a:cs typeface="Calibri"/>
              <a:sym typeface="Calibri"/>
            </a:endParaRPr>
          </a:p>
        </p:txBody>
      </p:sp>
      <p:cxnSp>
        <p:nvCxnSpPr>
          <p:cNvPr id="196" name="Google Shape;196;p9"/>
          <p:cNvCxnSpPr/>
          <p:nvPr/>
        </p:nvCxnSpPr>
        <p:spPr>
          <a:xfrm>
            <a:off x="1475360" y="1361539"/>
            <a:ext cx="0" cy="3233100"/>
          </a:xfrm>
          <a:prstGeom prst="straightConnector1">
            <a:avLst/>
          </a:prstGeom>
          <a:noFill/>
          <a:ln w="9525" cap="flat" cmpd="sng">
            <a:solidFill>
              <a:schemeClr val="dk1"/>
            </a:solidFill>
            <a:prstDash val="solid"/>
            <a:round/>
            <a:headEnd type="none" w="sm" len="sm"/>
            <a:tailEnd type="none" w="sm" len="sm"/>
          </a:ln>
        </p:spPr>
      </p:cxnSp>
      <p:cxnSp>
        <p:nvCxnSpPr>
          <p:cNvPr id="197" name="Google Shape;197;p9"/>
          <p:cNvCxnSpPr/>
          <p:nvPr/>
        </p:nvCxnSpPr>
        <p:spPr>
          <a:xfrm>
            <a:off x="3894166" y="1361539"/>
            <a:ext cx="0" cy="3279000"/>
          </a:xfrm>
          <a:prstGeom prst="straightConnector1">
            <a:avLst/>
          </a:prstGeom>
          <a:noFill/>
          <a:ln w="9525" cap="flat" cmpd="sng">
            <a:solidFill>
              <a:schemeClr val="dk1"/>
            </a:solidFill>
            <a:prstDash val="solid"/>
            <a:round/>
            <a:headEnd type="none" w="sm" len="sm"/>
            <a:tailEnd type="none" w="sm" len="sm"/>
          </a:ln>
        </p:spPr>
      </p:cxnSp>
      <p:cxnSp>
        <p:nvCxnSpPr>
          <p:cNvPr id="198" name="Google Shape;198;p9"/>
          <p:cNvCxnSpPr/>
          <p:nvPr/>
        </p:nvCxnSpPr>
        <p:spPr>
          <a:xfrm>
            <a:off x="6027766" y="1361539"/>
            <a:ext cx="0" cy="3276000"/>
          </a:xfrm>
          <a:prstGeom prst="straightConnector1">
            <a:avLst/>
          </a:prstGeom>
          <a:noFill/>
          <a:ln w="9525" cap="flat" cmpd="sng">
            <a:solidFill>
              <a:schemeClr val="dk1"/>
            </a:solidFill>
            <a:prstDash val="solid"/>
            <a:round/>
            <a:headEnd type="none" w="sm" len="sm"/>
            <a:tailEnd type="none" w="sm" len="sm"/>
          </a:ln>
        </p:spPr>
      </p:cxnSp>
      <p:sp>
        <p:nvSpPr>
          <p:cNvPr id="199" name="Google Shape;199;p9"/>
          <p:cNvSpPr txBox="1"/>
          <p:nvPr/>
        </p:nvSpPr>
        <p:spPr>
          <a:xfrm>
            <a:off x="1682481" y="1076851"/>
            <a:ext cx="12798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PERETE DE</a:t>
            </a:r>
            <a:r>
              <a:rPr lang="ro" sz="1000" b="1" i="0" u="none" strike="noStrike" cap="none">
                <a:solidFill>
                  <a:schemeClr val="dk1"/>
                </a:solidFill>
                <a:latin typeface="Calibri"/>
                <a:ea typeface="Calibri"/>
                <a:cs typeface="Calibri"/>
                <a:sym typeface="Calibri"/>
              </a:rPr>
              <a:t>:</a:t>
            </a:r>
            <a:endParaRPr sz="1000" b="0" i="0" u="none" strike="noStrike" cap="none">
              <a:solidFill>
                <a:schemeClr val="dk1"/>
              </a:solidFill>
              <a:latin typeface="Calibri"/>
              <a:ea typeface="Calibri"/>
              <a:cs typeface="Calibri"/>
              <a:sym typeface="Calibri"/>
            </a:endParaRPr>
          </a:p>
        </p:txBody>
      </p:sp>
      <p:sp>
        <p:nvSpPr>
          <p:cNvPr id="200" name="Google Shape;200;p9"/>
          <p:cNvSpPr txBox="1"/>
          <p:nvPr/>
        </p:nvSpPr>
        <p:spPr>
          <a:xfrm>
            <a:off x="424093" y="1076850"/>
            <a:ext cx="1279867" cy="569377"/>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FINISAJ INTERIOR</a:t>
            </a:r>
            <a:endParaRPr sz="1000" b="0" i="0" u="none" strike="noStrike" cap="none">
              <a:solidFill>
                <a:schemeClr val="dk1"/>
              </a:solidFill>
              <a:latin typeface="Calibri"/>
              <a:ea typeface="Calibri"/>
              <a:cs typeface="Calibri"/>
              <a:sym typeface="Calibri"/>
            </a:endParaRPr>
          </a:p>
        </p:txBody>
      </p:sp>
      <p:sp>
        <p:nvSpPr>
          <p:cNvPr id="201" name="Google Shape;201;p9"/>
          <p:cNvSpPr txBox="1"/>
          <p:nvPr/>
        </p:nvSpPr>
        <p:spPr>
          <a:xfrm>
            <a:off x="4143733" y="1080547"/>
            <a:ext cx="14364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TERMOIZOLAȚIE</a:t>
            </a:r>
            <a:endParaRPr sz="1000" b="0" i="0" u="none" strike="noStrike" cap="none">
              <a:solidFill>
                <a:schemeClr val="dk1"/>
              </a:solidFill>
              <a:latin typeface="Calibri"/>
              <a:ea typeface="Calibri"/>
              <a:cs typeface="Calibri"/>
              <a:sym typeface="Calibri"/>
            </a:endParaRPr>
          </a:p>
        </p:txBody>
      </p:sp>
      <p:sp>
        <p:nvSpPr>
          <p:cNvPr id="202" name="Google Shape;202;p9"/>
          <p:cNvSpPr txBox="1"/>
          <p:nvPr/>
        </p:nvSpPr>
        <p:spPr>
          <a:xfrm>
            <a:off x="6179448" y="1118593"/>
            <a:ext cx="1436400" cy="5694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FINISAJ EXTERIOR</a:t>
            </a:r>
            <a:endParaRPr sz="1000" b="0" i="0" u="none" strike="noStrike" cap="none">
              <a:solidFill>
                <a:schemeClr val="dk1"/>
              </a:solidFill>
              <a:latin typeface="Calibri"/>
              <a:ea typeface="Calibri"/>
              <a:cs typeface="Calibri"/>
              <a:sym typeface="Calibri"/>
            </a:endParaRPr>
          </a:p>
        </p:txBody>
      </p:sp>
      <p:pic>
        <p:nvPicPr>
          <p:cNvPr id="203" name="Google Shape;203;p9"/>
          <p:cNvPicPr preferRelativeResize="0"/>
          <p:nvPr/>
        </p:nvPicPr>
        <p:blipFill>
          <a:blip r:embed="rId6">
            <a:alphaModFix/>
          </a:blip>
          <a:stretch>
            <a:fillRect/>
          </a:stretch>
        </p:blipFill>
        <p:spPr>
          <a:xfrm>
            <a:off x="7308525" y="2730750"/>
            <a:ext cx="1675800" cy="1657800"/>
          </a:xfrm>
          <a:prstGeom prst="ellipse">
            <a:avLst/>
          </a:prstGeom>
          <a:noFill/>
          <a:ln>
            <a:noFill/>
          </a:ln>
        </p:spPr>
      </p:pic>
      <p:sp>
        <p:nvSpPr>
          <p:cNvPr id="204" name="Google Shape;204;p9"/>
          <p:cNvSpPr/>
          <p:nvPr/>
        </p:nvSpPr>
        <p:spPr>
          <a:xfrm rot="388189">
            <a:off x="6809428" y="501377"/>
            <a:ext cx="2135587" cy="1003925"/>
          </a:xfrm>
          <a:prstGeom prst="wedgeEllipseCallout">
            <a:avLst>
              <a:gd name="adj1" fmla="val 17484"/>
              <a:gd name="adj2" fmla="val 201701"/>
            </a:avLst>
          </a:prstGeom>
          <a:solidFill>
            <a:srgbClr val="FFFF00"/>
          </a:solidFill>
          <a:ln>
            <a:noFill/>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p>
            <a:pPr marL="0" lvl="0" indent="0" algn="ctr" rtl="0">
              <a:spcBef>
                <a:spcPts val="0"/>
              </a:spcBef>
              <a:spcAft>
                <a:spcPts val="0"/>
              </a:spcAft>
              <a:buClr>
                <a:schemeClr val="dk1"/>
              </a:buClr>
              <a:buSzPts val="800"/>
              <a:buFont typeface="Arial"/>
              <a:buNone/>
            </a:pPr>
            <a:r>
              <a:rPr lang="ro" sz="900" b="1">
                <a:solidFill>
                  <a:schemeClr val="dk1"/>
                </a:solidFill>
                <a:latin typeface="Calibri"/>
                <a:ea typeface="Calibri"/>
                <a:cs typeface="Calibri"/>
                <a:sym typeface="Calibri"/>
              </a:rPr>
              <a:t>Un perete este format din mai multe straturi. Pornind de la interior spre exterior, numește materialele ce compun un perete.</a:t>
            </a:r>
            <a:endParaRPr sz="900" b="1">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2"/>
          <p:cNvPicPr preferRelativeResize="0"/>
          <p:nvPr/>
        </p:nvPicPr>
        <p:blipFill rotWithShape="1">
          <a:blip r:embed="rId3">
            <a:alphaModFix/>
          </a:blip>
          <a:srcRect t="23572"/>
          <a:stretch/>
        </p:blipFill>
        <p:spPr>
          <a:xfrm>
            <a:off x="1364749" y="3857436"/>
            <a:ext cx="745329" cy="797011"/>
          </a:xfrm>
          <a:prstGeom prst="rect">
            <a:avLst/>
          </a:prstGeom>
          <a:noFill/>
          <a:ln>
            <a:noFill/>
          </a:ln>
        </p:spPr>
      </p:pic>
      <p:sp>
        <p:nvSpPr>
          <p:cNvPr id="210" name="Google Shape;210;p12"/>
          <p:cNvSpPr txBox="1"/>
          <p:nvPr/>
        </p:nvSpPr>
        <p:spPr>
          <a:xfrm>
            <a:off x="135826" y="4706285"/>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2. EXEMPLE DIN MEDIUL CONSTRUIT</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pic>
        <p:nvPicPr>
          <p:cNvPr id="211" name="Google Shape;211;p12"/>
          <p:cNvPicPr preferRelativeResize="0"/>
          <p:nvPr/>
        </p:nvPicPr>
        <p:blipFill rotWithShape="1">
          <a:blip r:embed="rId4">
            <a:alphaModFix/>
          </a:blip>
          <a:srcRect/>
          <a:stretch/>
        </p:blipFill>
        <p:spPr>
          <a:xfrm>
            <a:off x="194177" y="535476"/>
            <a:ext cx="3505220" cy="2960500"/>
          </a:xfrm>
          <a:prstGeom prst="rect">
            <a:avLst/>
          </a:prstGeom>
          <a:noFill/>
          <a:ln>
            <a:noFill/>
          </a:ln>
        </p:spPr>
      </p:pic>
      <p:pic>
        <p:nvPicPr>
          <p:cNvPr id="212" name="Google Shape;212;p12"/>
          <p:cNvPicPr preferRelativeResize="0"/>
          <p:nvPr/>
        </p:nvPicPr>
        <p:blipFill rotWithShape="1">
          <a:blip r:embed="rId5">
            <a:alphaModFix/>
          </a:blip>
          <a:srcRect l="10556" t="15556" r="15130" b="30740"/>
          <a:stretch/>
        </p:blipFill>
        <p:spPr>
          <a:xfrm>
            <a:off x="3818338" y="535485"/>
            <a:ext cx="2731086" cy="2960489"/>
          </a:xfrm>
          <a:prstGeom prst="rect">
            <a:avLst/>
          </a:prstGeom>
          <a:noFill/>
          <a:ln>
            <a:noFill/>
          </a:ln>
        </p:spPr>
      </p:pic>
      <p:sp>
        <p:nvSpPr>
          <p:cNvPr id="213" name="Google Shape;213;p12"/>
          <p:cNvSpPr/>
          <p:nvPr/>
        </p:nvSpPr>
        <p:spPr>
          <a:xfrm rot="-809598">
            <a:off x="211795" y="916284"/>
            <a:ext cx="1098008" cy="515824"/>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800" b="1" i="0" u="none" strike="noStrike" cap="none">
                <a:solidFill>
                  <a:srgbClr val="000000"/>
                </a:solidFill>
                <a:latin typeface="Calibri"/>
                <a:ea typeface="Calibri"/>
                <a:cs typeface="Calibri"/>
                <a:sym typeface="Calibri"/>
              </a:rPr>
              <a:t>Casă </a:t>
            </a:r>
            <a:r>
              <a:rPr lang="ro" sz="800" b="1">
                <a:solidFill>
                  <a:schemeClr val="dk1"/>
                </a:solidFill>
                <a:latin typeface="Calibri"/>
                <a:ea typeface="Calibri"/>
                <a:cs typeface="Calibri"/>
                <a:sym typeface="Calibri"/>
              </a:rPr>
              <a:t>modernă </a:t>
            </a:r>
            <a:r>
              <a:rPr lang="ro" sz="800" b="1" i="0" u="none" strike="noStrike" cap="none">
                <a:solidFill>
                  <a:srgbClr val="000000"/>
                </a:solidFill>
                <a:latin typeface="Calibri"/>
                <a:ea typeface="Calibri"/>
                <a:cs typeface="Calibri"/>
                <a:sym typeface="Calibri"/>
              </a:rPr>
              <a:t>d</a:t>
            </a:r>
            <a:r>
              <a:rPr lang="ro" sz="800" b="1">
                <a:latin typeface="Calibri"/>
                <a:ea typeface="Calibri"/>
                <a:cs typeface="Calibri"/>
                <a:sym typeface="Calibri"/>
              </a:rPr>
              <a:t>in</a:t>
            </a:r>
            <a:r>
              <a:rPr lang="ro" sz="800" b="1" i="0" u="none" strike="noStrike" cap="none">
                <a:solidFill>
                  <a:srgbClr val="000000"/>
                </a:solidFill>
                <a:latin typeface="Calibri"/>
                <a:ea typeface="Calibri"/>
                <a:cs typeface="Calibri"/>
                <a:sym typeface="Calibri"/>
              </a:rPr>
              <a:t> cărămidă </a:t>
            </a:r>
            <a:endParaRPr sz="800" b="1" i="0" u="none" strike="noStrike" cap="none">
              <a:solidFill>
                <a:srgbClr val="000000"/>
              </a:solidFill>
              <a:latin typeface="Calibri"/>
              <a:ea typeface="Calibri"/>
              <a:cs typeface="Calibri"/>
              <a:sym typeface="Calibri"/>
            </a:endParaRPr>
          </a:p>
        </p:txBody>
      </p:sp>
      <p:sp>
        <p:nvSpPr>
          <p:cNvPr id="214" name="Google Shape;214;p12"/>
          <p:cNvSpPr/>
          <p:nvPr/>
        </p:nvSpPr>
        <p:spPr>
          <a:xfrm rot="-809518">
            <a:off x="3473159" y="917758"/>
            <a:ext cx="1064682" cy="515824"/>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800" b="1" i="0" u="none" strike="noStrike" cap="none" dirty="0">
                <a:solidFill>
                  <a:srgbClr val="000000"/>
                </a:solidFill>
                <a:latin typeface="Calibri"/>
                <a:ea typeface="Calibri"/>
                <a:cs typeface="Calibri"/>
                <a:sym typeface="Calibri"/>
              </a:rPr>
              <a:t>Casă </a:t>
            </a:r>
            <a:r>
              <a:rPr lang="ro" sz="800" b="1" dirty="0">
                <a:solidFill>
                  <a:schemeClr val="dk1"/>
                </a:solidFill>
                <a:latin typeface="Calibri"/>
                <a:ea typeface="Calibri"/>
                <a:cs typeface="Calibri"/>
                <a:sym typeface="Calibri"/>
              </a:rPr>
              <a:t>tradițională</a:t>
            </a:r>
            <a:endParaRPr lang="en-US" sz="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ro" sz="800" b="1" i="0" u="none" strike="noStrike" cap="none" dirty="0">
                <a:solidFill>
                  <a:srgbClr val="000000"/>
                </a:solidFill>
                <a:latin typeface="Calibri"/>
                <a:ea typeface="Calibri"/>
                <a:cs typeface="Calibri"/>
                <a:sym typeface="Calibri"/>
              </a:rPr>
              <a:t>d</a:t>
            </a:r>
            <a:r>
              <a:rPr lang="ro" sz="800" b="1" dirty="0">
                <a:latin typeface="Calibri"/>
                <a:ea typeface="Calibri"/>
                <a:cs typeface="Calibri"/>
                <a:sym typeface="Calibri"/>
              </a:rPr>
              <a:t>in</a:t>
            </a:r>
            <a:r>
              <a:rPr lang="ro" sz="800" b="1" i="0" u="none" strike="noStrike" cap="none" dirty="0">
                <a:solidFill>
                  <a:srgbClr val="000000"/>
                </a:solidFill>
                <a:latin typeface="Calibri"/>
                <a:ea typeface="Calibri"/>
                <a:cs typeface="Calibri"/>
                <a:sym typeface="Calibri"/>
              </a:rPr>
              <a:t> cărămidă </a:t>
            </a:r>
            <a:endParaRPr sz="800" b="1" i="0" u="none" strike="noStrike" cap="none" dirty="0">
              <a:solidFill>
                <a:srgbClr val="000000"/>
              </a:solidFill>
              <a:latin typeface="Calibri"/>
              <a:ea typeface="Calibri"/>
              <a:cs typeface="Calibri"/>
              <a:sym typeface="Calibri"/>
            </a:endParaRPr>
          </a:p>
        </p:txBody>
      </p:sp>
      <p:sp>
        <p:nvSpPr>
          <p:cNvPr id="215" name="Google Shape;215;p12"/>
          <p:cNvSpPr/>
          <p:nvPr/>
        </p:nvSpPr>
        <p:spPr>
          <a:xfrm rot="1008433">
            <a:off x="2036473" y="3609049"/>
            <a:ext cx="1158905" cy="492861"/>
          </a:xfrm>
          <a:prstGeom prst="wedgeEllipseCallout">
            <a:avLst>
              <a:gd name="adj1" fmla="val -52519"/>
              <a:gd name="adj2" fmla="val 82695"/>
            </a:avLst>
          </a:prstGeom>
          <a:solidFill>
            <a:srgbClr val="C8A79B"/>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cărămidă </a:t>
            </a:r>
            <a:r>
              <a:rPr lang="ro" sz="1200" b="1">
                <a:latin typeface="Calibri"/>
                <a:ea typeface="Calibri"/>
                <a:cs typeface="Calibri"/>
                <a:sym typeface="Calibri"/>
              </a:rPr>
              <a:t>cu goluri</a:t>
            </a:r>
            <a:endParaRPr/>
          </a:p>
        </p:txBody>
      </p:sp>
      <p:sp>
        <p:nvSpPr>
          <p:cNvPr id="216" name="Google Shape;216;p12"/>
          <p:cNvSpPr/>
          <p:nvPr/>
        </p:nvSpPr>
        <p:spPr>
          <a:xfrm>
            <a:off x="284615" y="3595316"/>
            <a:ext cx="1077401" cy="386045"/>
          </a:xfrm>
          <a:prstGeom prst="wedgeEllipseCallout">
            <a:avLst>
              <a:gd name="adj1" fmla="val 79613"/>
              <a:gd name="adj2" fmla="val 74038"/>
            </a:avLst>
          </a:prstGeom>
          <a:solidFill>
            <a:srgbClr val="ABA818"/>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vată minerală</a:t>
            </a:r>
            <a:endParaRPr/>
          </a:p>
        </p:txBody>
      </p:sp>
      <p:pic>
        <p:nvPicPr>
          <p:cNvPr id="217" name="Google Shape;217;p12"/>
          <p:cNvPicPr preferRelativeResize="0"/>
          <p:nvPr/>
        </p:nvPicPr>
        <p:blipFill rotWithShape="1">
          <a:blip r:embed="rId6">
            <a:alphaModFix/>
          </a:blip>
          <a:srcRect t="18562"/>
          <a:stretch/>
        </p:blipFill>
        <p:spPr>
          <a:xfrm>
            <a:off x="4849897" y="3804989"/>
            <a:ext cx="989309" cy="882658"/>
          </a:xfrm>
          <a:prstGeom prst="rect">
            <a:avLst/>
          </a:prstGeom>
          <a:noFill/>
          <a:ln>
            <a:noFill/>
          </a:ln>
        </p:spPr>
      </p:pic>
      <p:sp>
        <p:nvSpPr>
          <p:cNvPr id="218" name="Google Shape;218;p12"/>
          <p:cNvSpPr/>
          <p:nvPr/>
        </p:nvSpPr>
        <p:spPr>
          <a:xfrm rot="1008433">
            <a:off x="5552939" y="3580296"/>
            <a:ext cx="1158905" cy="492861"/>
          </a:xfrm>
          <a:prstGeom prst="wedgeEllipseCallout">
            <a:avLst>
              <a:gd name="adj1" fmla="val -52519"/>
              <a:gd name="adj2" fmla="val 82695"/>
            </a:avLst>
          </a:prstGeom>
          <a:solidFill>
            <a:srgbClr val="C8A79B"/>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cărămidă pli</a:t>
            </a:r>
            <a:r>
              <a:rPr lang="ro" sz="1200" b="1">
                <a:latin typeface="Calibri"/>
                <a:ea typeface="Calibri"/>
                <a:cs typeface="Calibri"/>
                <a:sym typeface="Calibri"/>
              </a:rPr>
              <a:t>nă</a:t>
            </a:r>
            <a:endParaRPr/>
          </a:p>
        </p:txBody>
      </p:sp>
      <p:sp>
        <p:nvSpPr>
          <p:cNvPr id="220" name="Google Shape;220;p12"/>
          <p:cNvSpPr/>
          <p:nvPr/>
        </p:nvSpPr>
        <p:spPr>
          <a:xfrm>
            <a:off x="2182067" y="4188281"/>
            <a:ext cx="598450" cy="552258"/>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60 cm</a:t>
            </a:r>
            <a:endParaRPr sz="1000" b="1" i="0" u="none" strike="noStrike" cap="none">
              <a:solidFill>
                <a:srgbClr val="000000"/>
              </a:solidFill>
              <a:latin typeface="Calibri"/>
              <a:ea typeface="Calibri"/>
              <a:cs typeface="Calibri"/>
              <a:sym typeface="Calibri"/>
            </a:endParaRPr>
          </a:p>
        </p:txBody>
      </p:sp>
      <p:sp>
        <p:nvSpPr>
          <p:cNvPr id="221" name="Google Shape;221;p12"/>
          <p:cNvSpPr/>
          <p:nvPr/>
        </p:nvSpPr>
        <p:spPr>
          <a:xfrm>
            <a:off x="5864896" y="4154027"/>
            <a:ext cx="598450" cy="552258"/>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90 cm</a:t>
            </a:r>
            <a:endParaRPr sz="1000" b="1" i="0" u="none" strike="noStrike" cap="none">
              <a:solidFill>
                <a:srgbClr val="000000"/>
              </a:solidFill>
              <a:latin typeface="Calibri"/>
              <a:ea typeface="Calibri"/>
              <a:cs typeface="Calibri"/>
              <a:sym typeface="Calibri"/>
            </a:endParaRPr>
          </a:p>
        </p:txBody>
      </p:sp>
      <p:sp>
        <p:nvSpPr>
          <p:cNvPr id="222" name="Google Shape;222;p12"/>
          <p:cNvSpPr/>
          <p:nvPr/>
        </p:nvSpPr>
        <p:spPr>
          <a:xfrm rot="-525">
            <a:off x="7348385" y="365605"/>
            <a:ext cx="1679332" cy="1019700"/>
          </a:xfrm>
          <a:prstGeom prst="wedgeEllipseCallout">
            <a:avLst>
              <a:gd name="adj1" fmla="val -106851"/>
              <a:gd name="adj2" fmla="val 52086"/>
            </a:avLst>
          </a:prstGeom>
          <a:solidFill>
            <a:srgbClr val="EB6F95"/>
          </a:solidFill>
          <a:ln>
            <a:noFill/>
          </a:ln>
          <a:effectLst>
            <a:outerShdw blurRad="50800" dist="38100" dir="2700000" algn="tl" rotWithShape="0">
              <a:srgbClr val="000000">
                <a:alpha val="40000"/>
              </a:srgbClr>
            </a:outerShdw>
          </a:effectLst>
        </p:spPr>
        <p:txBody>
          <a:bodyPr spcFirstLastPara="1" wrap="square" lIns="36000" tIns="36000" rIns="36000" bIns="36000" anchor="ctr" anchorCtr="0">
            <a:noAutofit/>
          </a:bodyPr>
          <a:lstStyle/>
          <a:p>
            <a:pPr marL="0" marR="0" lvl="0" indent="0" algn="ctr" rtl="0">
              <a:spcBef>
                <a:spcPts val="0"/>
              </a:spcBef>
              <a:spcAft>
                <a:spcPts val="0"/>
              </a:spcAft>
              <a:buClr>
                <a:schemeClr val="dk1"/>
              </a:buClr>
              <a:buSzPts val="800"/>
              <a:buFont typeface="Arial"/>
              <a:buNone/>
            </a:pPr>
            <a:r>
              <a:rPr lang="ro" sz="1000" b="1">
                <a:solidFill>
                  <a:schemeClr val="dk1"/>
                </a:solidFill>
                <a:latin typeface="Calibri"/>
                <a:ea typeface="Calibri"/>
                <a:cs typeface="Calibri"/>
                <a:sym typeface="Calibri"/>
              </a:rPr>
              <a:t>Observă cele două exemple! </a:t>
            </a:r>
            <a:endParaRPr sz="10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800"/>
              <a:buFont typeface="Arial"/>
              <a:buNone/>
            </a:pPr>
            <a:r>
              <a:rPr lang="ro" sz="1000">
                <a:solidFill>
                  <a:schemeClr val="dk1"/>
                </a:solidFill>
                <a:latin typeface="Calibri"/>
                <a:ea typeface="Calibri"/>
                <a:cs typeface="Calibri"/>
                <a:sym typeface="Calibri"/>
              </a:rPr>
              <a:t>Din ce straturi sunt formați pereții lor?</a:t>
            </a:r>
            <a:endParaRPr sz="1000">
              <a:solidFill>
                <a:schemeClr val="dk1"/>
              </a:solidFill>
              <a:latin typeface="Calibri"/>
              <a:ea typeface="Calibri"/>
              <a:cs typeface="Calibri"/>
              <a:sym typeface="Calibri"/>
            </a:endParaRPr>
          </a:p>
        </p:txBody>
      </p:sp>
      <p:sp>
        <p:nvSpPr>
          <p:cNvPr id="223" name="Google Shape;223;p12"/>
          <p:cNvSpPr/>
          <p:nvPr/>
        </p:nvSpPr>
        <p:spPr>
          <a:xfrm>
            <a:off x="6851450" y="1437900"/>
            <a:ext cx="2070000" cy="1569300"/>
          </a:xfrm>
          <a:prstGeom prst="rect">
            <a:avLst/>
          </a:prstGeom>
          <a:solidFill>
            <a:srgbClr val="000000"/>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ro" sz="1000" dirty="0">
                <a:solidFill>
                  <a:schemeClr val="lt1"/>
                </a:solidFill>
                <a:latin typeface="Calibri"/>
                <a:ea typeface="Calibri"/>
                <a:cs typeface="Calibri"/>
                <a:sym typeface="Calibri"/>
              </a:rPr>
              <a:t>Pereții </a:t>
            </a:r>
            <a:r>
              <a:rPr lang="ro" sz="1000" b="1" dirty="0">
                <a:solidFill>
                  <a:schemeClr val="lt1"/>
                </a:solidFill>
                <a:latin typeface="Calibri"/>
                <a:ea typeface="Calibri"/>
                <a:cs typeface="Calibri"/>
                <a:sym typeface="Calibri"/>
              </a:rPr>
              <a:t>clădirii tradiționale </a:t>
            </a:r>
            <a:r>
              <a:rPr lang="ro" sz="1000" dirty="0">
                <a:solidFill>
                  <a:schemeClr val="lt1"/>
                </a:solidFill>
                <a:latin typeface="Calibri"/>
                <a:ea typeface="Calibri"/>
                <a:cs typeface="Calibri"/>
                <a:sym typeface="Calibri"/>
              </a:rPr>
              <a:t>(denumită </a:t>
            </a:r>
            <a:r>
              <a:rPr lang="ro" sz="1000" i="1" dirty="0">
                <a:solidFill>
                  <a:schemeClr val="lt1"/>
                </a:solidFill>
                <a:latin typeface="Calibri"/>
                <a:ea typeface="Calibri"/>
                <a:cs typeface="Calibri"/>
                <a:sym typeface="Calibri"/>
              </a:rPr>
              <a:t>culă</a:t>
            </a:r>
            <a:r>
              <a:rPr lang="ro" sz="1000" dirty="0">
                <a:solidFill>
                  <a:schemeClr val="lt1"/>
                </a:solidFill>
                <a:latin typeface="Calibri"/>
                <a:ea typeface="Calibri"/>
                <a:cs typeface="Calibri"/>
                <a:sym typeface="Calibri"/>
              </a:rPr>
              <a:t>, locuință fortificată) sunt foarte groși, reușind să păstreze o temperatură răcoroasă vara. </a:t>
            </a:r>
            <a:endParaRPr sz="10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ro" sz="1000" dirty="0">
                <a:solidFill>
                  <a:schemeClr val="lt1"/>
                </a:solidFill>
                <a:latin typeface="Calibri"/>
                <a:ea typeface="Calibri"/>
                <a:cs typeface="Calibri"/>
                <a:sym typeface="Calibri"/>
              </a:rPr>
              <a:t>Au însă probleme mari cu infiltrațiile de apă din sol și ploi și nu păstrează căldura iarna. </a:t>
            </a:r>
            <a:endParaRPr sz="10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ro" sz="1000" dirty="0">
                <a:solidFill>
                  <a:schemeClr val="lt1"/>
                </a:solidFill>
                <a:latin typeface="Calibri"/>
                <a:ea typeface="Calibri"/>
                <a:cs typeface="Calibri"/>
                <a:sym typeface="Calibri"/>
              </a:rPr>
              <a:t>Pereții culei sunt alcătuiți din cărămidă plină țesută, ajungând chiar și la 1m grosime.</a:t>
            </a:r>
            <a:endParaRPr sz="800" dirty="0">
              <a:solidFill>
                <a:schemeClr val="lt1"/>
              </a:solidFill>
              <a:latin typeface="Calibri"/>
              <a:ea typeface="Calibri"/>
              <a:cs typeface="Calibri"/>
              <a:sym typeface="Calibri"/>
            </a:endParaRPr>
          </a:p>
        </p:txBody>
      </p:sp>
      <p:sp>
        <p:nvSpPr>
          <p:cNvPr id="224" name="Google Shape;224;p12"/>
          <p:cNvSpPr/>
          <p:nvPr/>
        </p:nvSpPr>
        <p:spPr>
          <a:xfrm rot="-525">
            <a:off x="7188717" y="4232967"/>
            <a:ext cx="1679332" cy="738900"/>
          </a:xfrm>
          <a:prstGeom prst="wedgeEllipseCallout">
            <a:avLst>
              <a:gd name="adj1" fmla="val -74008"/>
              <a:gd name="adj2" fmla="val -21121"/>
            </a:avLst>
          </a:prstGeom>
          <a:solidFill>
            <a:srgbClr val="EB6F95"/>
          </a:solidFill>
          <a:ln>
            <a:noFill/>
          </a:ln>
          <a:effectLst>
            <a:outerShdw blurRad="50800" dist="38100" dir="2700000" algn="tl" rotWithShape="0">
              <a:srgbClr val="000000">
                <a:alpha val="40000"/>
              </a:srgbClr>
            </a:outerShdw>
          </a:effectLst>
        </p:spPr>
        <p:txBody>
          <a:bodyPr spcFirstLastPara="1" wrap="square" lIns="36000" tIns="36000" rIns="36000" bIns="36000" anchor="ctr" anchorCtr="0">
            <a:noAutofit/>
          </a:bodyPr>
          <a:lstStyle/>
          <a:p>
            <a:pPr marL="0" lvl="0" indent="0" algn="ctr" rtl="0">
              <a:spcBef>
                <a:spcPts val="0"/>
              </a:spcBef>
              <a:spcAft>
                <a:spcPts val="0"/>
              </a:spcAft>
              <a:buClr>
                <a:schemeClr val="dk1"/>
              </a:buClr>
              <a:buSzPts val="1200"/>
              <a:buFont typeface="Arial"/>
              <a:buNone/>
            </a:pPr>
            <a:r>
              <a:rPr lang="ro" sz="1000" b="1">
                <a:solidFill>
                  <a:schemeClr val="dk1"/>
                </a:solidFill>
                <a:latin typeface="Calibri"/>
                <a:ea typeface="Calibri"/>
                <a:cs typeface="Calibri"/>
                <a:sym typeface="Calibri"/>
              </a:rPr>
              <a:t>Care pereți crezi că izolează mai bine?</a:t>
            </a:r>
            <a:endParaRPr sz="1000" b="1">
              <a:solidFill>
                <a:schemeClr val="dk1"/>
              </a:solidFill>
              <a:latin typeface="Calibri"/>
              <a:ea typeface="Calibri"/>
              <a:cs typeface="Calibri"/>
              <a:sym typeface="Calibri"/>
            </a:endParaRPr>
          </a:p>
        </p:txBody>
      </p:sp>
      <p:sp>
        <p:nvSpPr>
          <p:cNvPr id="225" name="Google Shape;225;p12"/>
          <p:cNvSpPr txBox="1"/>
          <p:nvPr/>
        </p:nvSpPr>
        <p:spPr>
          <a:xfrm>
            <a:off x="206127" y="3258525"/>
            <a:ext cx="3310200" cy="261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ro" sz="800">
                <a:solidFill>
                  <a:schemeClr val="lt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Barrow House, Marea Britanie / ID Architecture / 2019 </a:t>
            </a:r>
            <a:endParaRPr sz="1100"/>
          </a:p>
        </p:txBody>
      </p:sp>
      <p:sp>
        <p:nvSpPr>
          <p:cNvPr id="226" name="Google Shape;226;p12"/>
          <p:cNvSpPr txBox="1"/>
          <p:nvPr/>
        </p:nvSpPr>
        <p:spPr>
          <a:xfrm>
            <a:off x="3751075" y="3259850"/>
            <a:ext cx="286740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a:solidFill>
                  <a:schemeClr val="lt1"/>
                </a:solidFill>
                <a:latin typeface="Calibri"/>
                <a:ea typeface="Calibri"/>
                <a:cs typeface="Calibri"/>
                <a:sym typeface="Calibri"/>
              </a:rPr>
              <a:t>Cula Isvoranu Geblescu, Brabova, jud. Dolj, sec. XVIII</a:t>
            </a:r>
            <a:endParaRPr sz="800" b="0" i="0" u="none" strike="noStrike" cap="none">
              <a:solidFill>
                <a:schemeClr val="lt1"/>
              </a:solidFill>
              <a:latin typeface="Calibri"/>
              <a:ea typeface="Calibri"/>
              <a:cs typeface="Calibri"/>
              <a:sym typeface="Calibri"/>
            </a:endParaRPr>
          </a:p>
        </p:txBody>
      </p:sp>
      <p:sp>
        <p:nvSpPr>
          <p:cNvPr id="227" name="Google Shape;227;p12"/>
          <p:cNvSpPr/>
          <p:nvPr/>
        </p:nvSpPr>
        <p:spPr>
          <a:xfrm>
            <a:off x="6851450" y="3059625"/>
            <a:ext cx="2070000" cy="1133700"/>
          </a:xfrm>
          <a:prstGeom prst="rect">
            <a:avLst/>
          </a:prstGeom>
          <a:solidFill>
            <a:srgbClr val="FFFF1C"/>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ro" sz="1000" b="1">
                <a:solidFill>
                  <a:schemeClr val="dk1"/>
                </a:solidFill>
                <a:highlight>
                  <a:srgbClr val="FFFF1C"/>
                </a:highlight>
                <a:latin typeface="Calibri"/>
                <a:ea typeface="Calibri"/>
                <a:cs typeface="Calibri"/>
                <a:sym typeface="Calibri"/>
              </a:rPr>
              <a:t>Casa modernă </a:t>
            </a:r>
            <a:r>
              <a:rPr lang="ro" sz="1000">
                <a:solidFill>
                  <a:schemeClr val="dk1"/>
                </a:solidFill>
                <a:highlight>
                  <a:srgbClr val="FFFF1C"/>
                </a:highlight>
                <a:latin typeface="Calibri"/>
                <a:ea typeface="Calibri"/>
                <a:cs typeface="Calibri"/>
                <a:sym typeface="Calibri"/>
              </a:rPr>
              <a:t>are pereții formați din cărămidă cu goluri de 20 de cm, termoizolație din vată minerală de 10 cm, un strat de aer ventilat și un rând de cărămidă plină, acest ultim rând fiind și finisajul exterior al locuinței.</a:t>
            </a:r>
            <a:endParaRPr sz="800">
              <a:solidFill>
                <a:schemeClr val="dk1"/>
              </a:solidFill>
              <a:highlight>
                <a:srgbClr val="FFFF1C"/>
              </a:highlight>
              <a:latin typeface="Calibri"/>
              <a:ea typeface="Calibri"/>
              <a:cs typeface="Calibri"/>
              <a:sym typeface="Calibri"/>
            </a:endParaRPr>
          </a:p>
        </p:txBody>
      </p:sp>
      <p:sp>
        <p:nvSpPr>
          <p:cNvPr id="228" name="Google Shape;228;p12"/>
          <p:cNvSpPr/>
          <p:nvPr/>
        </p:nvSpPr>
        <p:spPr>
          <a:xfrm rot="-767270">
            <a:off x="176001" y="4136646"/>
            <a:ext cx="1158844" cy="492865"/>
          </a:xfrm>
          <a:prstGeom prst="wedgeEllipseCallout">
            <a:avLst>
              <a:gd name="adj1" fmla="val 56823"/>
              <a:gd name="adj2" fmla="val 81247"/>
            </a:avLst>
          </a:prstGeom>
          <a:solidFill>
            <a:srgbClr val="C8A79B"/>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100" b="1" i="0" u="none" strike="noStrike" cap="none">
                <a:solidFill>
                  <a:srgbClr val="000000"/>
                </a:solidFill>
                <a:latin typeface="Calibri"/>
                <a:ea typeface="Calibri"/>
                <a:cs typeface="Calibri"/>
                <a:sym typeface="Calibri"/>
              </a:rPr>
              <a:t>cărămidă de finisare</a:t>
            </a:r>
            <a:endParaRPr sz="1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8"/>
                                        </p:tgtEl>
                                        <p:attrNameLst>
                                          <p:attrName>style.visibility</p:attrName>
                                        </p:attrNameLst>
                                      </p:cBhvr>
                                      <p:to>
                                        <p:strVal val="visible"/>
                                      </p:to>
                                    </p:set>
                                    <p:animEffect transition="in" filter="fade">
                                      <p:cBhvr>
                                        <p:cTn id="11" dur="1000"/>
                                        <p:tgtEl>
                                          <p:spTgt spid="21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6"/>
                                        </p:tgtEl>
                                        <p:attrNameLst>
                                          <p:attrName>style.visibility</p:attrName>
                                        </p:attrNameLst>
                                      </p:cBhvr>
                                      <p:to>
                                        <p:strVal val="visible"/>
                                      </p:to>
                                    </p:set>
                                    <p:animEffect transition="in" filter="fade">
                                      <p:cBhvr>
                                        <p:cTn id="15" dur="1000"/>
                                        <p:tgtEl>
                                          <p:spTgt spid="216"/>
                                        </p:tgtEl>
                                      </p:cBhvr>
                                    </p:animEffec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childTnLst>
                          </p:cTn>
                        </p:par>
                        <p:par>
                          <p:cTn id="19" fill="hold">
                            <p:stCondLst>
                              <p:cond delay="4200"/>
                            </p:stCondLst>
                            <p:childTnLst>
                              <p:par>
                                <p:cTn id="20" presetID="10" presetClass="entr" presetSubtype="0" fill="hold" nodeType="after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1800"/>
                                        <p:tgtEl>
                                          <p:spTgt spid="220"/>
                                        </p:tgtEl>
                                      </p:cBhvr>
                                    </p:animEffect>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221"/>
                                        </p:tgtEl>
                                        <p:attrNameLst>
                                          <p:attrName>style.visibility</p:attrName>
                                        </p:attrNameLst>
                                      </p:cBhvr>
                                      <p:to>
                                        <p:strVal val="visible"/>
                                      </p:to>
                                    </p:set>
                                    <p:animEffect transition="in" filter="fade">
                                      <p:cBhvr>
                                        <p:cTn id="26" dur="26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12266e410df_0_0"/>
          <p:cNvPicPr preferRelativeResize="0"/>
          <p:nvPr/>
        </p:nvPicPr>
        <p:blipFill rotWithShape="1">
          <a:blip r:embed="rId3">
            <a:alphaModFix/>
          </a:blip>
          <a:srcRect l="7832" t="5115" r="7212" b="12376"/>
          <a:stretch/>
        </p:blipFill>
        <p:spPr>
          <a:xfrm>
            <a:off x="214325" y="2195925"/>
            <a:ext cx="2520576" cy="1747802"/>
          </a:xfrm>
          <a:prstGeom prst="rect">
            <a:avLst/>
          </a:prstGeom>
          <a:noFill/>
          <a:ln>
            <a:noFill/>
          </a:ln>
        </p:spPr>
      </p:pic>
      <p:sp>
        <p:nvSpPr>
          <p:cNvPr id="234" name="Google Shape;234;g12266e410df_0_0"/>
          <p:cNvSpPr/>
          <p:nvPr/>
        </p:nvSpPr>
        <p:spPr>
          <a:xfrm>
            <a:off x="2822175" y="400050"/>
            <a:ext cx="3241500" cy="2278200"/>
          </a:xfrm>
          <a:prstGeom prst="roundRect">
            <a:avLst>
              <a:gd name="adj" fmla="val 7487"/>
            </a:avLst>
          </a:prstGeom>
          <a:solidFill>
            <a:srgbClr val="A1D74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o" sz="1000" b="1" i="0" u="none" strike="noStrike" cap="none" dirty="0">
                <a:solidFill>
                  <a:srgbClr val="000000"/>
                </a:solidFill>
                <a:latin typeface="Calibri"/>
                <a:ea typeface="Calibri"/>
                <a:cs typeface="Calibri"/>
                <a:sym typeface="Calibri"/>
              </a:rPr>
              <a:t>Sustenabilitate și inovație tehnică</a:t>
            </a:r>
            <a:endParaRPr sz="10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0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ro" sz="1000" b="1" i="0" u="none" strike="noStrike" cap="none" dirty="0">
                <a:solidFill>
                  <a:srgbClr val="000000"/>
                </a:solidFill>
                <a:latin typeface="Calibri"/>
                <a:ea typeface="Calibri"/>
                <a:cs typeface="Calibri"/>
                <a:sym typeface="Calibri"/>
              </a:rPr>
              <a:t>PRISPA </a:t>
            </a:r>
            <a:r>
              <a:rPr lang="ro" sz="1000" i="0" u="none" strike="noStrike" cap="none" dirty="0">
                <a:solidFill>
                  <a:srgbClr val="000000"/>
                </a:solidFill>
                <a:latin typeface="Calibri"/>
                <a:ea typeface="Calibri"/>
                <a:cs typeface="Calibri"/>
                <a:sym typeface="Calibri"/>
              </a:rPr>
              <a:t>este un proiect-pilot, o alternativă sustenabilă pentru revitalizarea modului de viaţă rurală din România.</a:t>
            </a:r>
            <a:endParaRPr sz="10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ro" sz="1000" dirty="0">
                <a:latin typeface="Calibri"/>
                <a:ea typeface="Calibri"/>
                <a:cs typeface="Calibri"/>
                <a:sym typeface="Calibri"/>
              </a:rPr>
              <a:t>S-a urmărit proiectarea, construirea și folosirea unor case solare care să fie atât eficiente energetic, cât și atractive și care </a:t>
            </a:r>
            <a:r>
              <a:rPr lang="ro" sz="1000" i="0" u="none" strike="noStrike" cap="none" dirty="0">
                <a:solidFill>
                  <a:srgbClr val="000000"/>
                </a:solidFill>
                <a:latin typeface="Calibri"/>
                <a:ea typeface="Calibri"/>
                <a:cs typeface="Calibri"/>
                <a:sym typeface="Calibri"/>
              </a:rPr>
              <a:t>să </a:t>
            </a:r>
            <a:r>
              <a:rPr lang="ro" sz="1000" dirty="0">
                <a:latin typeface="Calibri"/>
                <a:ea typeface="Calibri"/>
                <a:cs typeface="Calibri"/>
                <a:sym typeface="Calibri"/>
              </a:rPr>
              <a:t>arate</a:t>
            </a:r>
            <a:r>
              <a:rPr lang="ro" sz="1000" i="0" u="none" strike="noStrike" cap="none" dirty="0">
                <a:solidFill>
                  <a:srgbClr val="000000"/>
                </a:solidFill>
                <a:latin typeface="Calibri"/>
                <a:ea typeface="Calibri"/>
                <a:cs typeface="Calibri"/>
                <a:sym typeface="Calibri"/>
              </a:rPr>
              <a:t> noi moduri de a înţelege resursele pe care le avem deja.</a:t>
            </a:r>
            <a:endParaRPr sz="10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ro" sz="1000" i="0" u="none" strike="noStrike" cap="none" dirty="0">
                <a:solidFill>
                  <a:srgbClr val="000000"/>
                </a:solidFill>
                <a:latin typeface="Calibri"/>
                <a:ea typeface="Calibri"/>
                <a:cs typeface="Calibri"/>
                <a:sym typeface="Calibri"/>
              </a:rPr>
              <a:t> </a:t>
            </a:r>
            <a:endParaRPr sz="10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ro" sz="1000" b="1" i="0" u="none" strike="noStrike" cap="none" dirty="0">
                <a:solidFill>
                  <a:srgbClr val="000000"/>
                </a:solidFill>
                <a:latin typeface="Calibri"/>
                <a:ea typeface="Calibri"/>
                <a:cs typeface="Calibri"/>
                <a:sym typeface="Calibri"/>
              </a:rPr>
              <a:t>Centrul </a:t>
            </a:r>
            <a:r>
              <a:rPr lang="ro" sz="1000" b="1" dirty="0">
                <a:latin typeface="Calibri"/>
                <a:ea typeface="Calibri"/>
                <a:cs typeface="Calibri"/>
                <a:sym typeface="Calibri"/>
              </a:rPr>
              <a:t>Boldești-Scăeni</a:t>
            </a:r>
            <a:r>
              <a:rPr lang="ro" sz="1000" b="1" i="0" u="none" strike="noStrike" cap="none" dirty="0">
                <a:solidFill>
                  <a:srgbClr val="000000"/>
                </a:solidFill>
                <a:latin typeface="Calibri"/>
                <a:ea typeface="Calibri"/>
                <a:cs typeface="Calibri"/>
                <a:sym typeface="Calibri"/>
              </a:rPr>
              <a:t>- </a:t>
            </a:r>
            <a:r>
              <a:rPr lang="ro" sz="1000" i="0" u="none" strike="noStrike" cap="none" dirty="0">
                <a:solidFill>
                  <a:srgbClr val="000000"/>
                </a:solidFill>
                <a:latin typeface="Calibri"/>
                <a:ea typeface="Calibri"/>
                <a:cs typeface="Calibri"/>
                <a:sym typeface="Calibri"/>
              </a:rPr>
              <a:t>Clădire concepută după cel mai riguros standard de sustenabilitate. Unul dintre atuurile </a:t>
            </a:r>
            <a:r>
              <a:rPr lang="ro" sz="1000" dirty="0">
                <a:latin typeface="Calibri"/>
                <a:ea typeface="Calibri"/>
                <a:cs typeface="Calibri"/>
                <a:sym typeface="Calibri"/>
              </a:rPr>
              <a:t>ei</a:t>
            </a:r>
            <a:r>
              <a:rPr lang="ro" sz="1000" i="0" u="none" strike="noStrike" cap="none" dirty="0">
                <a:solidFill>
                  <a:srgbClr val="000000"/>
                </a:solidFill>
                <a:latin typeface="Calibri"/>
                <a:ea typeface="Calibri"/>
                <a:cs typeface="Calibri"/>
                <a:sym typeface="Calibri"/>
              </a:rPr>
              <a:t> este selecția de materiale tradiționale folosite: baloții de paie folosiți pentru izolarea pereților, șindrila pentru acoperiș și tencuiala de lut.</a:t>
            </a:r>
            <a:endParaRPr sz="1000" i="0" u="none" strike="noStrike" cap="none" dirty="0">
              <a:solidFill>
                <a:srgbClr val="000000"/>
              </a:solidFill>
              <a:latin typeface="Calibri"/>
              <a:ea typeface="Calibri"/>
              <a:cs typeface="Calibri"/>
              <a:sym typeface="Calibri"/>
            </a:endParaRPr>
          </a:p>
        </p:txBody>
      </p:sp>
      <p:sp>
        <p:nvSpPr>
          <p:cNvPr id="235" name="Google Shape;235;g12266e410df_0_0"/>
          <p:cNvSpPr txBox="1"/>
          <p:nvPr/>
        </p:nvSpPr>
        <p:spPr>
          <a:xfrm>
            <a:off x="-59958" y="4677254"/>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lt1"/>
                </a:solidFill>
                <a:latin typeface="Calibri"/>
                <a:ea typeface="Calibri"/>
                <a:cs typeface="Calibri"/>
                <a:sym typeface="Calibri"/>
              </a:rPr>
              <a:t>3. CONEXIUNI SPRE ALTE DISCIPLINE</a:t>
            </a:r>
            <a:endParaRPr sz="7200" b="1" i="0" u="none" strike="noStrike" cap="none">
              <a:solidFill>
                <a:srgbClr val="FFFFFF"/>
              </a:solidFill>
              <a:highlight>
                <a:srgbClr val="FF0000"/>
              </a:highlight>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236" name="Google Shape;236;g12266e410df_0_0"/>
          <p:cNvSpPr/>
          <p:nvPr/>
        </p:nvSpPr>
        <p:spPr>
          <a:xfrm>
            <a:off x="2822075" y="3706000"/>
            <a:ext cx="3241500" cy="1015800"/>
          </a:xfrm>
          <a:prstGeom prst="roundRect">
            <a:avLst>
              <a:gd name="adj" fmla="val 16667"/>
            </a:avLst>
          </a:prstGeom>
          <a:solidFill>
            <a:srgbClr val="E0205B"/>
          </a:solidFill>
          <a:ln w="9525" cap="flat" cmpd="sng">
            <a:noFill/>
            <a:prstDash val="solid"/>
            <a:round/>
            <a:headEnd type="none" w="sm" len="sm"/>
            <a:tailEnd type="none" w="sm" len="sm"/>
          </a:ln>
        </p:spPr>
        <p:txBody>
          <a:bodyPr spcFirstLastPara="1" wrap="square" lIns="91425" tIns="91425" rIns="0"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ro" sz="1100" b="0" i="1" u="none" strike="noStrike" cap="none">
                <a:solidFill>
                  <a:schemeClr val="bg1"/>
                </a:solidFill>
                <a:latin typeface="Calibri"/>
                <a:ea typeface="Calibri"/>
                <a:cs typeface="Calibri"/>
                <a:sym typeface="Calibri"/>
              </a:rPr>
              <a:t>Prin </a:t>
            </a:r>
            <a:r>
              <a:rPr lang="ro" sz="1100" b="1" i="1" u="none" strike="noStrike" cap="none">
                <a:solidFill>
                  <a:schemeClr val="bg1"/>
                </a:solidFill>
                <a:latin typeface="Calibri"/>
                <a:ea typeface="Calibri"/>
                <a:cs typeface="Calibri"/>
                <a:sym typeface="Calibri"/>
              </a:rPr>
              <a:t>izolarea termică</a:t>
            </a:r>
            <a:r>
              <a:rPr lang="ro" sz="1100" b="0" i="1" u="none" strike="noStrike" cap="none">
                <a:solidFill>
                  <a:schemeClr val="bg1"/>
                </a:solidFill>
                <a:latin typeface="Calibri"/>
                <a:ea typeface="Calibri"/>
                <a:cs typeface="Calibri"/>
                <a:sym typeface="Calibri"/>
              </a:rPr>
              <a:t> </a:t>
            </a:r>
            <a:r>
              <a:rPr lang="ro" sz="1100" i="1">
                <a:solidFill>
                  <a:schemeClr val="bg1"/>
                </a:solidFill>
                <a:latin typeface="Calibri"/>
                <a:ea typeface="Calibri"/>
                <a:cs typeface="Calibri"/>
                <a:sym typeface="Calibri"/>
              </a:rPr>
              <a:t>corect calculată </a:t>
            </a:r>
            <a:r>
              <a:rPr lang="ro" sz="1100" b="0" i="1" u="none" strike="noStrike" cap="none">
                <a:solidFill>
                  <a:schemeClr val="bg1"/>
                </a:solidFill>
                <a:latin typeface="Calibri"/>
                <a:ea typeface="Calibri"/>
                <a:cs typeface="Calibri"/>
                <a:sym typeface="Calibri"/>
              </a:rPr>
              <a:t>a clădirilor putem </a:t>
            </a:r>
            <a:r>
              <a:rPr lang="ro" sz="1100" b="1" i="1" u="none" strike="noStrike" cap="none">
                <a:solidFill>
                  <a:schemeClr val="bg1"/>
                </a:solidFill>
                <a:latin typeface="Calibri"/>
                <a:ea typeface="Calibri"/>
                <a:cs typeface="Calibri"/>
                <a:sym typeface="Calibri"/>
              </a:rPr>
              <a:t>reduce consumul de resurse neregenerabile </a:t>
            </a:r>
            <a:r>
              <a:rPr lang="ro" sz="1100" b="0" i="1" u="none" strike="noStrike" cap="none">
                <a:solidFill>
                  <a:schemeClr val="bg1"/>
                </a:solidFill>
                <a:latin typeface="Calibri"/>
                <a:ea typeface="Calibri"/>
                <a:cs typeface="Calibri"/>
                <a:sym typeface="Calibri"/>
              </a:rPr>
              <a:t>(cărbuni, gaze naturale etc.) folosite pentru obținerea energiei electrice și energiei termice </a:t>
            </a:r>
            <a:r>
              <a:rPr lang="ro" sz="1100" i="1">
                <a:solidFill>
                  <a:schemeClr val="bg1"/>
                </a:solidFill>
                <a:latin typeface="Calibri"/>
                <a:ea typeface="Calibri"/>
                <a:cs typeface="Calibri"/>
                <a:sym typeface="Calibri"/>
              </a:rPr>
              <a:t>folosite pentru asigurarea </a:t>
            </a:r>
            <a:r>
              <a:rPr lang="ro" sz="1100" b="0" i="1" u="none" strike="noStrike" cap="none">
                <a:solidFill>
                  <a:schemeClr val="bg1"/>
                </a:solidFill>
                <a:latin typeface="Calibri"/>
                <a:ea typeface="Calibri"/>
                <a:cs typeface="Calibri"/>
                <a:sym typeface="Calibri"/>
              </a:rPr>
              <a:t>confortului termic, în funcție de anotimp. </a:t>
            </a:r>
            <a:endParaRPr sz="1100" b="0" i="1" u="none" strike="noStrike" cap="none">
              <a:solidFill>
                <a:schemeClr val="bg1"/>
              </a:solidFill>
              <a:latin typeface="Calibri"/>
              <a:ea typeface="Calibri"/>
              <a:cs typeface="Calibri"/>
              <a:sym typeface="Calibri"/>
            </a:endParaRPr>
          </a:p>
        </p:txBody>
      </p:sp>
      <p:sp>
        <p:nvSpPr>
          <p:cNvPr id="237" name="Google Shape;237;g12266e410df_0_0"/>
          <p:cNvSpPr/>
          <p:nvPr/>
        </p:nvSpPr>
        <p:spPr>
          <a:xfrm>
            <a:off x="2935887" y="2745485"/>
            <a:ext cx="3090153" cy="893279"/>
          </a:xfrm>
          <a:prstGeom prst="ellipse">
            <a:avLst/>
          </a:prstGeom>
          <a:solidFill>
            <a:srgbClr val="00B0F0"/>
          </a:solidFill>
          <a:ln>
            <a:noFill/>
          </a:ln>
        </p:spPr>
        <p:txBody>
          <a:bodyPr spcFirstLastPara="1" wrap="square" lIns="0" tIns="0" rIns="0" bIns="0" anchor="ctr" anchorCtr="0">
            <a:noAutofit/>
          </a:bodyPr>
          <a:lstStyle/>
          <a:p>
            <a:pPr marL="0" marR="0" lvl="0" indent="0" algn="l" rtl="0">
              <a:lnSpc>
                <a:spcPct val="107916"/>
              </a:lnSpc>
              <a:spcBef>
                <a:spcPts val="0"/>
              </a:spcBef>
              <a:spcAft>
                <a:spcPts val="0"/>
              </a:spcAft>
              <a:buClr>
                <a:srgbClr val="000000"/>
              </a:buClr>
              <a:buSzPts val="1400"/>
              <a:buFont typeface="Arial"/>
              <a:buNone/>
            </a:pPr>
            <a:endParaRPr dirty="0">
              <a:solidFill>
                <a:schemeClr val="bg1"/>
              </a:solidFill>
            </a:endParaRPr>
          </a:p>
          <a:p>
            <a:pPr marL="0" marR="0" lvl="0" indent="0" algn="ctr" rtl="0">
              <a:lnSpc>
                <a:spcPct val="107916"/>
              </a:lnSpc>
              <a:spcBef>
                <a:spcPts val="0"/>
              </a:spcBef>
              <a:spcAft>
                <a:spcPts val="0"/>
              </a:spcAft>
              <a:buClr>
                <a:srgbClr val="000000"/>
              </a:buClr>
              <a:buSzPts val="1400"/>
              <a:buFont typeface="Arial"/>
              <a:buNone/>
            </a:pPr>
            <a:r>
              <a:rPr lang="ro" b="1" i="0" u="none" strike="noStrike" cap="none" dirty="0">
                <a:solidFill>
                  <a:schemeClr val="bg1"/>
                </a:solidFill>
                <a:latin typeface="Calibri"/>
                <a:ea typeface="Calibri"/>
                <a:cs typeface="Calibri"/>
                <a:sym typeface="Calibri"/>
              </a:rPr>
              <a:t>Ed</a:t>
            </a:r>
            <a:r>
              <a:rPr lang="ro" b="1" dirty="0">
                <a:solidFill>
                  <a:schemeClr val="bg1"/>
                </a:solidFill>
                <a:latin typeface="Calibri"/>
                <a:ea typeface="Calibri"/>
                <a:cs typeface="Calibri"/>
                <a:sym typeface="Calibri"/>
              </a:rPr>
              <a:t>ucație</a:t>
            </a:r>
            <a:r>
              <a:rPr lang="ro" b="1" i="0" u="none" strike="noStrike" cap="none" dirty="0">
                <a:solidFill>
                  <a:schemeClr val="bg1"/>
                </a:solidFill>
                <a:latin typeface="Calibri"/>
                <a:ea typeface="Calibri"/>
                <a:cs typeface="Calibri"/>
                <a:sym typeface="Calibri"/>
              </a:rPr>
              <a:t> tehnologică ECONOMISIREA RESURSELOR</a:t>
            </a:r>
            <a:endParaRPr b="1" i="0" u="none" strike="noStrike" cap="none" dirty="0">
              <a:solidFill>
                <a:schemeClr val="bg1"/>
              </a:solidFill>
              <a:latin typeface="Calibri"/>
              <a:ea typeface="Calibri"/>
              <a:cs typeface="Calibri"/>
              <a:sym typeface="Calibri"/>
            </a:endParaRPr>
          </a:p>
          <a:p>
            <a:pPr marL="89998" marR="116987" lvl="0" indent="0" algn="ctr" rtl="0">
              <a:lnSpc>
                <a:spcPct val="107916"/>
              </a:lnSpc>
              <a:spcBef>
                <a:spcPts val="0"/>
              </a:spcBef>
              <a:spcAft>
                <a:spcPts val="0"/>
              </a:spcAft>
              <a:buClr>
                <a:srgbClr val="000000"/>
              </a:buClr>
              <a:buSzPts val="1400"/>
              <a:buFont typeface="Arial"/>
              <a:buNone/>
            </a:pPr>
            <a:endParaRPr sz="1400" b="1" i="0" u="none" strike="noStrike" cap="none" dirty="0">
              <a:solidFill>
                <a:schemeClr val="bg1"/>
              </a:solidFill>
              <a:latin typeface="Calibri"/>
              <a:ea typeface="Calibri"/>
              <a:cs typeface="Calibri"/>
              <a:sym typeface="Calibri"/>
            </a:endParaRPr>
          </a:p>
        </p:txBody>
      </p:sp>
      <p:pic>
        <p:nvPicPr>
          <p:cNvPr id="238" name="Google Shape;238;g12266e410df_0_0"/>
          <p:cNvPicPr preferRelativeResize="0"/>
          <p:nvPr/>
        </p:nvPicPr>
        <p:blipFill rotWithShape="1">
          <a:blip r:embed="rId4">
            <a:alphaModFix/>
          </a:blip>
          <a:srcRect/>
          <a:stretch/>
        </p:blipFill>
        <p:spPr>
          <a:xfrm>
            <a:off x="6155691" y="2049220"/>
            <a:ext cx="2839546" cy="1894509"/>
          </a:xfrm>
          <a:prstGeom prst="rect">
            <a:avLst/>
          </a:prstGeom>
          <a:noFill/>
          <a:ln>
            <a:noFill/>
          </a:ln>
        </p:spPr>
      </p:pic>
      <p:pic>
        <p:nvPicPr>
          <p:cNvPr id="239" name="Google Shape;239;g12266e410df_0_0"/>
          <p:cNvPicPr preferRelativeResize="0"/>
          <p:nvPr/>
        </p:nvPicPr>
        <p:blipFill rotWithShape="1">
          <a:blip r:embed="rId5">
            <a:alphaModFix/>
          </a:blip>
          <a:srcRect/>
          <a:stretch/>
        </p:blipFill>
        <p:spPr>
          <a:xfrm>
            <a:off x="6156154" y="400039"/>
            <a:ext cx="2838621" cy="1597479"/>
          </a:xfrm>
          <a:prstGeom prst="rect">
            <a:avLst/>
          </a:prstGeom>
          <a:noFill/>
          <a:ln>
            <a:noFill/>
          </a:ln>
        </p:spPr>
      </p:pic>
      <p:pic>
        <p:nvPicPr>
          <p:cNvPr id="240" name="Google Shape;240;g12266e410df_0_0"/>
          <p:cNvPicPr preferRelativeResize="0"/>
          <p:nvPr/>
        </p:nvPicPr>
        <p:blipFill rotWithShape="1">
          <a:blip r:embed="rId6">
            <a:alphaModFix/>
          </a:blip>
          <a:srcRect/>
          <a:stretch/>
        </p:blipFill>
        <p:spPr>
          <a:xfrm>
            <a:off x="214325" y="400050"/>
            <a:ext cx="2520576" cy="1680042"/>
          </a:xfrm>
          <a:prstGeom prst="rect">
            <a:avLst/>
          </a:prstGeom>
          <a:noFill/>
          <a:ln>
            <a:noFill/>
          </a:ln>
        </p:spPr>
      </p:pic>
      <p:sp>
        <p:nvSpPr>
          <p:cNvPr id="242" name="Google Shape;242;g12266e410df_0_0"/>
          <p:cNvSpPr txBox="1"/>
          <p:nvPr/>
        </p:nvSpPr>
        <p:spPr>
          <a:xfrm>
            <a:off x="6155700" y="3919225"/>
            <a:ext cx="2858700" cy="838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Font typeface="Arial"/>
              <a:buNone/>
            </a:pPr>
            <a:r>
              <a:rPr lang="ro" sz="900" b="1">
                <a:solidFill>
                  <a:schemeClr val="dk1"/>
                </a:solidFill>
                <a:latin typeface="Calibri"/>
                <a:ea typeface="Calibri"/>
                <a:cs typeface="Calibri"/>
                <a:sym typeface="Calibri"/>
              </a:rPr>
              <a:t>Pereții </a:t>
            </a:r>
            <a:r>
              <a:rPr lang="ro" sz="900">
                <a:solidFill>
                  <a:schemeClr val="dk1"/>
                </a:solidFill>
                <a:latin typeface="Calibri"/>
                <a:ea typeface="Calibri"/>
                <a:cs typeface="Calibri"/>
                <a:sym typeface="Calibri"/>
              </a:rPr>
              <a:t>și a</a:t>
            </a:r>
            <a:r>
              <a:rPr lang="ro" sz="900" b="1">
                <a:solidFill>
                  <a:schemeClr val="dk1"/>
                </a:solidFill>
                <a:latin typeface="Calibri"/>
                <a:ea typeface="Calibri"/>
                <a:cs typeface="Calibri"/>
                <a:sym typeface="Calibri"/>
              </a:rPr>
              <a:t>coperișul </a:t>
            </a:r>
            <a:r>
              <a:rPr lang="ro" sz="900">
                <a:solidFill>
                  <a:schemeClr val="dk1"/>
                </a:solidFill>
                <a:latin typeface="Calibri"/>
                <a:ea typeface="Calibri"/>
                <a:cs typeface="Calibri"/>
                <a:sym typeface="Calibri"/>
              </a:rPr>
              <a:t>au o structura formată dintr-un </a:t>
            </a:r>
            <a:r>
              <a:rPr lang="ro" sz="900" u="sng">
                <a:solidFill>
                  <a:schemeClr val="dk1"/>
                </a:solidFill>
                <a:latin typeface="Calibri"/>
                <a:ea typeface="Calibri"/>
                <a:cs typeface="Calibri"/>
                <a:sym typeface="Calibri"/>
              </a:rPr>
              <a:t>schelet de lemn umplut cu baloți de paie</a:t>
            </a:r>
            <a:r>
              <a:rPr lang="ro" sz="900">
                <a:solidFill>
                  <a:schemeClr val="dk1"/>
                </a:solidFill>
                <a:latin typeface="Calibri"/>
                <a:ea typeface="Calibri"/>
                <a:cs typeface="Calibri"/>
                <a:sym typeface="Calibri"/>
              </a:rPr>
              <a:t> (baloții de paie sunt mai ieftini față de vata minerală, putând ajunge la o rezistență termică aproximativ egală, </a:t>
            </a:r>
            <a:r>
              <a:rPr lang="ro" sz="900" i="1">
                <a:solidFill>
                  <a:schemeClr val="dk1"/>
                </a:solidFill>
                <a:latin typeface="Calibri"/>
                <a:ea typeface="Calibri"/>
                <a:cs typeface="Calibri"/>
                <a:sym typeface="Calibri"/>
              </a:rPr>
              <a:t>în funcție de grosimea stratului folosit</a:t>
            </a:r>
            <a:r>
              <a:rPr lang="ro" sz="900">
                <a:solidFill>
                  <a:schemeClr val="dk1"/>
                </a:solidFill>
                <a:latin typeface="Calibri"/>
                <a:ea typeface="Calibri"/>
                <a:cs typeface="Calibri"/>
                <a:sym typeface="Calibri"/>
              </a:rPr>
              <a:t>).</a:t>
            </a:r>
            <a:endParaRPr sz="900">
              <a:solidFill>
                <a:schemeClr val="dk1"/>
              </a:solidFill>
            </a:endParaRPr>
          </a:p>
        </p:txBody>
      </p:sp>
      <p:sp>
        <p:nvSpPr>
          <p:cNvPr id="243" name="Google Shape;243;g12266e410df_0_0"/>
          <p:cNvSpPr txBox="1"/>
          <p:nvPr/>
        </p:nvSpPr>
        <p:spPr>
          <a:xfrm>
            <a:off x="226275" y="4051850"/>
            <a:ext cx="2394900" cy="717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o" sz="1000" b="1">
                <a:solidFill>
                  <a:schemeClr val="dk1"/>
                </a:solidFill>
                <a:latin typeface="Calibri"/>
                <a:ea typeface="Calibri"/>
                <a:cs typeface="Calibri"/>
                <a:sym typeface="Calibri"/>
              </a:rPr>
              <a:t>Pereții </a:t>
            </a:r>
            <a:r>
              <a:rPr lang="ro" sz="1000">
                <a:solidFill>
                  <a:schemeClr val="dk1"/>
                </a:solidFill>
                <a:latin typeface="Calibri"/>
                <a:ea typeface="Calibri"/>
                <a:cs typeface="Calibri"/>
                <a:sym typeface="Calibri"/>
              </a:rPr>
              <a:t>și </a:t>
            </a:r>
            <a:r>
              <a:rPr lang="ro" sz="1000" b="1">
                <a:solidFill>
                  <a:schemeClr val="dk1"/>
                </a:solidFill>
                <a:latin typeface="Calibri"/>
                <a:ea typeface="Calibri"/>
                <a:cs typeface="Calibri"/>
                <a:sym typeface="Calibri"/>
              </a:rPr>
              <a:t>acoperișul </a:t>
            </a:r>
            <a:r>
              <a:rPr lang="ro" sz="1000">
                <a:solidFill>
                  <a:schemeClr val="dk1"/>
                </a:solidFill>
                <a:latin typeface="Calibri"/>
                <a:ea typeface="Calibri"/>
                <a:cs typeface="Calibri"/>
                <a:sym typeface="Calibri"/>
              </a:rPr>
              <a:t>au o structură formată dintr-un </a:t>
            </a:r>
            <a:r>
              <a:rPr lang="ro" sz="1000" u="sng">
                <a:solidFill>
                  <a:schemeClr val="dk1"/>
                </a:solidFill>
                <a:latin typeface="Calibri"/>
                <a:ea typeface="Calibri"/>
                <a:cs typeface="Calibri"/>
                <a:sym typeface="Calibri"/>
              </a:rPr>
              <a:t>schelet de lemn umplut cu vată minerală</a:t>
            </a:r>
            <a:r>
              <a:rPr lang="ro" sz="1000">
                <a:solidFill>
                  <a:schemeClr val="dk1"/>
                </a:solidFill>
                <a:latin typeface="Calibri"/>
                <a:ea typeface="Calibri"/>
                <a:cs typeface="Calibri"/>
                <a:sym typeface="Calibri"/>
              </a:rPr>
              <a:t>.</a:t>
            </a:r>
            <a:endParaRPr/>
          </a:p>
        </p:txBody>
      </p:sp>
      <p:sp>
        <p:nvSpPr>
          <p:cNvPr id="244" name="Google Shape;244;g12266e410df_0_0"/>
          <p:cNvSpPr txBox="1"/>
          <p:nvPr/>
        </p:nvSpPr>
        <p:spPr>
          <a:xfrm>
            <a:off x="6116228" y="1779041"/>
            <a:ext cx="2918471"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a:solidFill>
                  <a:schemeClr val="lt1"/>
                </a:solidFill>
                <a:latin typeface="Calibri"/>
                <a:ea typeface="Calibri"/>
                <a:cs typeface="Calibri"/>
                <a:sym typeface="Calibri"/>
              </a:rPr>
              <a:t>Centru comunitar de educație, Boldești Scăeni, PH- arh. Adrian Pop</a:t>
            </a:r>
            <a:endParaRPr sz="800" b="0" i="0" u="none" strike="noStrike" cap="none">
              <a:solidFill>
                <a:schemeClr val="lt1"/>
              </a:solidFill>
              <a:latin typeface="Calibri"/>
              <a:ea typeface="Calibri"/>
              <a:cs typeface="Calibri"/>
              <a:sym typeface="Calibri"/>
            </a:endParaRPr>
          </a:p>
        </p:txBody>
      </p:sp>
      <p:sp>
        <p:nvSpPr>
          <p:cNvPr id="245" name="Google Shape;245;g12266e410df_0_0"/>
          <p:cNvSpPr txBox="1"/>
          <p:nvPr/>
        </p:nvSpPr>
        <p:spPr>
          <a:xfrm>
            <a:off x="214313" y="400039"/>
            <a:ext cx="236310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dirty="0">
                <a:solidFill>
                  <a:schemeClr val="lt1"/>
                </a:solidFill>
                <a:latin typeface="Calibri"/>
                <a:ea typeface="Calibri"/>
                <a:cs typeface="Calibri"/>
                <a:sym typeface="Calibri"/>
              </a:rPr>
              <a:t>Prototip casă solară - PRISPA</a:t>
            </a:r>
            <a:endParaRPr sz="8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1000"/>
                                        <p:tgtEl>
                                          <p:spTgt spid="237"/>
                                        </p:tgtEl>
                                        <p:attrNameLst>
                                          <p:attrName>ppt_w</p:attrName>
                                        </p:attrNameLst>
                                      </p:cBhvr>
                                      <p:tavLst>
                                        <p:tav tm="0">
                                          <p:val>
                                            <p:strVal val="0"/>
                                          </p:val>
                                        </p:tav>
                                        <p:tav tm="100000">
                                          <p:val>
                                            <p:strVal val="#ppt_w"/>
                                          </p:val>
                                        </p:tav>
                                      </p:tavLst>
                                    </p:anim>
                                    <p:anim calcmode="lin" valueType="num">
                                      <p:cBhvr additive="base">
                                        <p:cTn id="8" dur="1000"/>
                                        <p:tgtEl>
                                          <p:spTgt spid="2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1"/>
          <p:cNvPicPr preferRelativeResize="0"/>
          <p:nvPr/>
        </p:nvPicPr>
        <p:blipFill rotWithShape="1">
          <a:blip r:embed="rId3">
            <a:alphaModFix/>
          </a:blip>
          <a:srcRect l="1330" t="15947" r="743" b="13402"/>
          <a:stretch/>
        </p:blipFill>
        <p:spPr>
          <a:xfrm>
            <a:off x="-4416" y="485911"/>
            <a:ext cx="9157252" cy="4152349"/>
          </a:xfrm>
          <a:prstGeom prst="rect">
            <a:avLst/>
          </a:prstGeom>
          <a:noFill/>
          <a:ln>
            <a:noFill/>
          </a:ln>
        </p:spPr>
      </p:pic>
      <p:sp>
        <p:nvSpPr>
          <p:cNvPr id="251" name="Google Shape;251;p11"/>
          <p:cNvSpPr txBox="1"/>
          <p:nvPr/>
        </p:nvSpPr>
        <p:spPr>
          <a:xfrm>
            <a:off x="734950" y="2225075"/>
            <a:ext cx="76632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ro" sz="3000" b="1" i="0" u="none" strike="noStrike" cap="none">
                <a:solidFill>
                  <a:schemeClr val="dk1"/>
                </a:solidFill>
                <a:latin typeface="Calibri"/>
                <a:ea typeface="Calibri"/>
                <a:cs typeface="Calibri"/>
                <a:sym typeface="Calibri"/>
              </a:rPr>
              <a:t>Conductivitatea termică ÎN MEDIUL CONSTRUIT</a:t>
            </a:r>
            <a:endParaRPr sz="3000" b="1" i="0" u="none" strike="noStrike" cap="none">
              <a:solidFill>
                <a:schemeClr val="dk1"/>
              </a:solidFill>
              <a:latin typeface="Calibri"/>
              <a:ea typeface="Calibri"/>
              <a:cs typeface="Calibri"/>
              <a:sym typeface="Calibri"/>
            </a:endParaRPr>
          </a:p>
        </p:txBody>
      </p:sp>
      <p:sp>
        <p:nvSpPr>
          <p:cNvPr id="252" name="Google Shape;252;p11"/>
          <p:cNvSpPr txBox="1"/>
          <p:nvPr/>
        </p:nvSpPr>
        <p:spPr>
          <a:xfrm>
            <a:off x="85105" y="4671177"/>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4. APLICAȚIE PRACTICĂ</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253" name="Google Shape;253;p11"/>
          <p:cNvSpPr txBox="1"/>
          <p:nvPr/>
        </p:nvSpPr>
        <p:spPr>
          <a:xfrm>
            <a:off x="734950" y="2786975"/>
            <a:ext cx="7663200" cy="1065000"/>
          </a:xfrm>
          <a:prstGeom prst="rect">
            <a:avLst/>
          </a:prstGeom>
          <a:gradFill>
            <a:gsLst>
              <a:gs pos="0">
                <a:srgbClr val="3B6429"/>
              </a:gs>
              <a:gs pos="50000">
                <a:srgbClr val="55913C"/>
              </a:gs>
              <a:gs pos="100000">
                <a:srgbClr val="67AE48"/>
              </a:gs>
            </a:gsLst>
            <a:lin ang="2700000" scaled="0"/>
          </a:gradFill>
          <a:ln>
            <a:noFill/>
          </a:ln>
        </p:spPr>
        <p:txBody>
          <a:bodyPr spcFirstLastPara="1" wrap="square" lIns="91425" tIns="91425" rIns="91425" bIns="91425" anchor="t" anchorCtr="0">
            <a:spAutoFit/>
          </a:bodyPr>
          <a:lstStyle/>
          <a:p>
            <a:pPr marL="0" marR="0" lvl="0" indent="0" algn="ctr" rtl="0">
              <a:lnSpc>
                <a:spcPct val="107916"/>
              </a:lnSpc>
              <a:spcBef>
                <a:spcPts val="0"/>
              </a:spcBef>
              <a:spcAft>
                <a:spcPts val="0"/>
              </a:spcAft>
              <a:buClr>
                <a:srgbClr val="000000"/>
              </a:buClr>
              <a:buSzPts val="1600"/>
              <a:buFont typeface="Arial"/>
              <a:buNone/>
            </a:pPr>
            <a:r>
              <a:rPr lang="ro" sz="1600" b="1">
                <a:solidFill>
                  <a:schemeClr val="lt1"/>
                </a:solidFill>
                <a:latin typeface="Calibri"/>
                <a:ea typeface="Calibri"/>
                <a:cs typeface="Calibri"/>
                <a:sym typeface="Calibri"/>
              </a:rPr>
              <a:t>Folosind un calorimetru, gheață și straturi flexibile din materiale</a:t>
            </a:r>
            <a:r>
              <a:rPr lang="ro" sz="1600" b="1" i="0" u="none" strike="noStrike" cap="none">
                <a:solidFill>
                  <a:schemeClr val="lt1"/>
                </a:solidFill>
                <a:latin typeface="Calibri"/>
                <a:ea typeface="Calibri"/>
                <a:cs typeface="Calibri"/>
                <a:sym typeface="Calibri"/>
              </a:rPr>
              <a:t> </a:t>
            </a:r>
            <a:r>
              <a:rPr lang="ro" sz="1600" b="1">
                <a:solidFill>
                  <a:schemeClr val="lt1"/>
                </a:solidFill>
                <a:latin typeface="Calibri"/>
                <a:ea typeface="Calibri"/>
                <a:cs typeface="Calibri"/>
                <a:sym typeface="Calibri"/>
              </a:rPr>
              <a:t>diverse, elevii vor testa practic (tactil) transferul termic dinspre mediul rece spre cel cald, din interiorul clasei. </a:t>
            </a:r>
            <a:endParaRPr sz="1600" b="1">
              <a:solidFill>
                <a:schemeClr val="lt1"/>
              </a:solidFill>
              <a:latin typeface="Calibri"/>
              <a:ea typeface="Calibri"/>
              <a:cs typeface="Calibri"/>
              <a:sym typeface="Calibri"/>
            </a:endParaRPr>
          </a:p>
          <a:p>
            <a:pPr marL="0" marR="0" lvl="0" indent="0" algn="ctr" rtl="0">
              <a:lnSpc>
                <a:spcPct val="107916"/>
              </a:lnSpc>
              <a:spcBef>
                <a:spcPts val="800"/>
              </a:spcBef>
              <a:spcAft>
                <a:spcPts val="800"/>
              </a:spcAft>
              <a:buClr>
                <a:srgbClr val="000000"/>
              </a:buClr>
              <a:buSzPts val="1600"/>
              <a:buFont typeface="Arial"/>
              <a:buNone/>
            </a:pPr>
            <a:r>
              <a:rPr lang="ro" sz="1600" b="1">
                <a:solidFill>
                  <a:schemeClr val="lt1"/>
                </a:solidFill>
                <a:latin typeface="Calibri"/>
                <a:ea typeface="Calibri"/>
                <a:cs typeface="Calibri"/>
                <a:sym typeface="Calibri"/>
              </a:rPr>
              <a:t>Se vor nota observații referitoare la conductivitatea diferitelor materiale.</a:t>
            </a:r>
            <a:endParaRPr sz="160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265a8a1430_0_19"/>
          <p:cNvSpPr txBox="1"/>
          <p:nvPr/>
        </p:nvSpPr>
        <p:spPr>
          <a:xfrm>
            <a:off x="85105" y="4671177"/>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4. APLICAȚIE PRACTICĂ </a:t>
            </a:r>
            <a:endParaRPr sz="2866" b="1" i="0" u="none" strike="noStrike" cap="none">
              <a:solidFill>
                <a:srgbClr val="FFFFFF"/>
              </a:solidFill>
              <a:latin typeface="Calibri"/>
              <a:ea typeface="Calibri"/>
              <a:cs typeface="Calibri"/>
              <a:sym typeface="Calibri"/>
            </a:endParaRPr>
          </a:p>
        </p:txBody>
      </p:sp>
      <p:pic>
        <p:nvPicPr>
          <p:cNvPr id="260" name="Google Shape;260;g1265a8a1430_0_19"/>
          <p:cNvPicPr preferRelativeResize="0"/>
          <p:nvPr/>
        </p:nvPicPr>
        <p:blipFill rotWithShape="1">
          <a:blip r:embed="rId3">
            <a:alphaModFix/>
          </a:blip>
          <a:srcRect/>
          <a:stretch/>
        </p:blipFill>
        <p:spPr>
          <a:xfrm>
            <a:off x="5000014" y="428783"/>
            <a:ext cx="680650" cy="859625"/>
          </a:xfrm>
          <a:prstGeom prst="rect">
            <a:avLst/>
          </a:prstGeom>
          <a:noFill/>
          <a:ln>
            <a:noFill/>
          </a:ln>
        </p:spPr>
      </p:pic>
      <p:sp>
        <p:nvSpPr>
          <p:cNvPr id="261" name="Google Shape;261;g1265a8a1430_0_19"/>
          <p:cNvSpPr txBox="1"/>
          <p:nvPr/>
        </p:nvSpPr>
        <p:spPr>
          <a:xfrm>
            <a:off x="3095410" y="752108"/>
            <a:ext cx="190586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o" sz="1400" b="1" i="0" u="none" strike="noStrike" cap="none" dirty="0">
                <a:solidFill>
                  <a:schemeClr val="dk1"/>
                </a:solidFill>
                <a:latin typeface="Calibri"/>
                <a:ea typeface="Calibri"/>
                <a:cs typeface="Calibri"/>
                <a:sym typeface="Calibri"/>
              </a:rPr>
              <a:t>EXPERIMENT hands-on</a:t>
            </a:r>
            <a:endParaRPr b="1" dirty="0"/>
          </a:p>
        </p:txBody>
      </p:sp>
      <p:pic>
        <p:nvPicPr>
          <p:cNvPr id="262" name="Google Shape;262;g1265a8a1430_0_19"/>
          <p:cNvPicPr preferRelativeResize="0"/>
          <p:nvPr/>
        </p:nvPicPr>
        <p:blipFill rotWithShape="1">
          <a:blip r:embed="rId3">
            <a:alphaModFix/>
          </a:blip>
          <a:srcRect/>
          <a:stretch/>
        </p:blipFill>
        <p:spPr>
          <a:xfrm flipH="1">
            <a:off x="2547000" y="428761"/>
            <a:ext cx="639757" cy="859634"/>
          </a:xfrm>
          <a:prstGeom prst="rect">
            <a:avLst/>
          </a:prstGeom>
          <a:noFill/>
          <a:ln>
            <a:noFill/>
          </a:ln>
        </p:spPr>
      </p:pic>
      <p:sp>
        <p:nvSpPr>
          <p:cNvPr id="263" name="Google Shape;263;g1265a8a1430_0_19"/>
          <p:cNvSpPr/>
          <p:nvPr/>
        </p:nvSpPr>
        <p:spPr>
          <a:xfrm>
            <a:off x="285068" y="430038"/>
            <a:ext cx="2025000" cy="1666800"/>
          </a:xfrm>
          <a:prstGeom prst="ellipse">
            <a:avLst/>
          </a:prstGeom>
          <a:solidFill>
            <a:srgbClr val="A1D749"/>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179999" algn="ctr" rtl="0">
              <a:spcBef>
                <a:spcPts val="0"/>
              </a:spcBef>
              <a:spcAft>
                <a:spcPts val="0"/>
              </a:spcAft>
              <a:buClr>
                <a:schemeClr val="dk1"/>
              </a:buClr>
              <a:buSzPts val="1100"/>
              <a:buFont typeface="Arial"/>
              <a:buNone/>
            </a:pPr>
            <a:r>
              <a:rPr lang="ro-RO" sz="1000" dirty="0">
                <a:solidFill>
                  <a:schemeClr val="dk1"/>
                </a:solidFill>
                <a:latin typeface="Calibri"/>
                <a:ea typeface="Calibri"/>
                <a:cs typeface="Calibri"/>
                <a:sym typeface="Calibri"/>
              </a:rPr>
              <a:t>Pentru a studia transferul de căldură de la un corp la altul vom folosi un dispozitiv numit </a:t>
            </a:r>
            <a:r>
              <a:rPr lang="ro-RO" sz="1000" b="1" dirty="0">
                <a:solidFill>
                  <a:schemeClr val="dk1"/>
                </a:solidFill>
                <a:latin typeface="Calibri"/>
                <a:ea typeface="Calibri"/>
                <a:cs typeface="Calibri"/>
                <a:sym typeface="Calibri"/>
              </a:rPr>
              <a:t>CALORIMETRU</a:t>
            </a:r>
            <a:r>
              <a:rPr lang="ro-RO" sz="1000" dirty="0">
                <a:solidFill>
                  <a:schemeClr val="dk1"/>
                </a:solidFill>
                <a:latin typeface="Calibri"/>
                <a:ea typeface="Calibri"/>
                <a:cs typeface="Calibri"/>
                <a:sym typeface="Calibri"/>
              </a:rPr>
              <a:t>. </a:t>
            </a:r>
          </a:p>
          <a:p>
            <a:pPr marL="0" lvl="0" indent="179999" algn="ctr" rtl="0">
              <a:spcBef>
                <a:spcPts val="0"/>
              </a:spcBef>
              <a:spcAft>
                <a:spcPts val="0"/>
              </a:spcAft>
              <a:buClr>
                <a:schemeClr val="dk1"/>
              </a:buClr>
              <a:buSzPts val="1100"/>
              <a:buFont typeface="Arial"/>
              <a:buNone/>
            </a:pPr>
            <a:endParaRPr lang="ro-RO" sz="1000" dirty="0">
              <a:solidFill>
                <a:schemeClr val="dk1"/>
              </a:solidFill>
              <a:latin typeface="Calibri"/>
              <a:ea typeface="Calibri"/>
              <a:cs typeface="Calibri"/>
              <a:sym typeface="Calibri"/>
            </a:endParaRPr>
          </a:p>
          <a:p>
            <a:pPr marL="0" lvl="0" indent="179999" algn="ctr" rtl="0">
              <a:spcBef>
                <a:spcPts val="0"/>
              </a:spcBef>
              <a:spcAft>
                <a:spcPts val="0"/>
              </a:spcAft>
              <a:buClr>
                <a:schemeClr val="dk1"/>
              </a:buClr>
              <a:buFont typeface="Arial"/>
              <a:buNone/>
            </a:pPr>
            <a:r>
              <a:rPr lang="ro-RO" sz="1000" dirty="0">
                <a:solidFill>
                  <a:schemeClr val="dk1"/>
                </a:solidFill>
                <a:latin typeface="Calibri"/>
                <a:ea typeface="Calibri"/>
                <a:cs typeface="Calibri"/>
                <a:sym typeface="Calibri"/>
              </a:rPr>
              <a:t>Vom folosi doar cele două vase (interior si exterior) ale acestuia (nu și izolația).</a:t>
            </a:r>
            <a:endParaRPr lang="ro-RO" sz="1000" dirty="0"/>
          </a:p>
        </p:txBody>
      </p:sp>
      <p:pic>
        <p:nvPicPr>
          <p:cNvPr id="264" name="Google Shape;264;g1265a8a1430_0_19"/>
          <p:cNvPicPr preferRelativeResize="0"/>
          <p:nvPr/>
        </p:nvPicPr>
        <p:blipFill rotWithShape="1">
          <a:blip r:embed="rId4">
            <a:alphaModFix/>
          </a:blip>
          <a:srcRect/>
          <a:stretch/>
        </p:blipFill>
        <p:spPr>
          <a:xfrm>
            <a:off x="296375" y="2133462"/>
            <a:ext cx="1816500" cy="2580000"/>
          </a:xfrm>
          <a:prstGeom prst="rect">
            <a:avLst/>
          </a:prstGeom>
          <a:noFill/>
          <a:ln>
            <a:noFill/>
          </a:ln>
        </p:spPr>
      </p:pic>
      <p:pic>
        <p:nvPicPr>
          <p:cNvPr id="265" name="Google Shape;265;g1265a8a1430_0_19"/>
          <p:cNvPicPr preferRelativeResize="0"/>
          <p:nvPr/>
        </p:nvPicPr>
        <p:blipFill rotWithShape="1">
          <a:blip r:embed="rId5">
            <a:alphaModFix/>
          </a:blip>
          <a:srcRect r="30862"/>
          <a:stretch/>
        </p:blipFill>
        <p:spPr>
          <a:xfrm>
            <a:off x="2239325" y="2742350"/>
            <a:ext cx="2489400" cy="1990725"/>
          </a:xfrm>
          <a:prstGeom prst="rect">
            <a:avLst/>
          </a:prstGeom>
          <a:noFill/>
          <a:ln>
            <a:noFill/>
          </a:ln>
        </p:spPr>
      </p:pic>
      <p:pic>
        <p:nvPicPr>
          <p:cNvPr id="266" name="Google Shape;266;g1265a8a1430_0_19"/>
          <p:cNvPicPr preferRelativeResize="0"/>
          <p:nvPr/>
        </p:nvPicPr>
        <p:blipFill rotWithShape="1">
          <a:blip r:embed="rId6">
            <a:alphaModFix/>
          </a:blip>
          <a:srcRect/>
          <a:stretch/>
        </p:blipFill>
        <p:spPr>
          <a:xfrm>
            <a:off x="6346950" y="2099550"/>
            <a:ext cx="2647824" cy="2647824"/>
          </a:xfrm>
          <a:prstGeom prst="rect">
            <a:avLst/>
          </a:prstGeom>
          <a:noFill/>
          <a:ln>
            <a:noFill/>
          </a:ln>
        </p:spPr>
      </p:pic>
      <p:sp>
        <p:nvSpPr>
          <p:cNvPr id="267" name="Google Shape;267;g1265a8a1430_0_19"/>
          <p:cNvSpPr/>
          <p:nvPr/>
        </p:nvSpPr>
        <p:spPr>
          <a:xfrm>
            <a:off x="5179184" y="2814687"/>
            <a:ext cx="2048467" cy="1565138"/>
          </a:xfrm>
          <a:prstGeom prst="ellipse">
            <a:avLst/>
          </a:prstGeom>
          <a:solidFill>
            <a:srgbClr val="A1D749"/>
          </a:solidFill>
          <a:ln w="9525" cap="flat" cmpd="sng">
            <a:noFill/>
            <a:prstDash val="solid"/>
            <a:round/>
            <a:headEnd type="none" w="sm" len="sm"/>
            <a:tailEnd type="none" w="sm" len="sm"/>
          </a:ln>
        </p:spPr>
        <p:txBody>
          <a:bodyPr spcFirstLastPara="1" wrap="square" lIns="0" tIns="0" rIns="0" bIns="0" anchor="ctr" anchorCtr="0">
            <a:noAutofit/>
          </a:bodyPr>
          <a:lstStyle/>
          <a:p>
            <a:pPr marL="0" marR="0" lvl="0" indent="266700" algn="ctr" rtl="0">
              <a:spcBef>
                <a:spcPts val="0"/>
              </a:spcBef>
              <a:spcAft>
                <a:spcPts val="0"/>
              </a:spcAft>
              <a:buClr>
                <a:srgbClr val="000000"/>
              </a:buClr>
              <a:buFont typeface="Arial"/>
              <a:buNone/>
            </a:pPr>
            <a:r>
              <a:rPr lang="ro" sz="1000" dirty="0">
                <a:solidFill>
                  <a:schemeClr val="dk1"/>
                </a:solidFill>
                <a:latin typeface="Calibri"/>
                <a:ea typeface="Calibri"/>
                <a:cs typeface="Calibri"/>
                <a:sym typeface="Calibri"/>
              </a:rPr>
              <a:t>Prima dată testăm „peretele” fără strat termoizolator, iar apoi testăm cu </a:t>
            </a:r>
            <a:r>
              <a:rPr lang="ro" sz="1000" b="1" dirty="0">
                <a:solidFill>
                  <a:schemeClr val="dk1"/>
                </a:solidFill>
                <a:latin typeface="Calibri"/>
                <a:ea typeface="Calibri"/>
                <a:cs typeface="Calibri"/>
                <a:sym typeface="Calibri"/>
              </a:rPr>
              <a:t>straturi termoizolante</a:t>
            </a:r>
            <a:r>
              <a:rPr lang="ro" sz="1000" dirty="0">
                <a:solidFill>
                  <a:schemeClr val="dk1"/>
                </a:solidFill>
                <a:latin typeface="Calibri"/>
                <a:ea typeface="Calibri"/>
                <a:cs typeface="Calibri"/>
                <a:sym typeface="Calibri"/>
              </a:rPr>
              <a:t> (aer/polistiren/h</a:t>
            </a:r>
            <a:r>
              <a:rPr lang="ro-RO" sz="1000" dirty="0">
                <a:solidFill>
                  <a:schemeClr val="dk1"/>
                </a:solidFill>
                <a:latin typeface="Calibri"/>
                <a:ea typeface="Calibri"/>
                <a:cs typeface="Calibri"/>
                <a:sym typeface="Calibri"/>
              </a:rPr>
              <a:t>â</a:t>
            </a:r>
            <a:r>
              <a:rPr lang="ro" sz="1000" dirty="0">
                <a:solidFill>
                  <a:schemeClr val="dk1"/>
                </a:solidFill>
                <a:latin typeface="Calibri"/>
                <a:ea typeface="Calibri"/>
                <a:cs typeface="Calibri"/>
                <a:sym typeface="Calibri"/>
              </a:rPr>
              <a:t>rtie/fetru) </a:t>
            </a:r>
            <a:r>
              <a:rPr lang="ro" sz="1000" b="1" dirty="0">
                <a:solidFill>
                  <a:schemeClr val="dk1"/>
                </a:solidFill>
                <a:latin typeface="Calibri"/>
                <a:ea typeface="Calibri"/>
                <a:cs typeface="Calibri"/>
                <a:sym typeface="Calibri"/>
              </a:rPr>
              <a:t>diferite.</a:t>
            </a:r>
            <a:endParaRPr sz="1000" b="1" dirty="0">
              <a:solidFill>
                <a:schemeClr val="dk1"/>
              </a:solidFill>
              <a:latin typeface="Calibri"/>
              <a:ea typeface="Calibri"/>
              <a:cs typeface="Calibri"/>
              <a:sym typeface="Calibri"/>
            </a:endParaRPr>
          </a:p>
        </p:txBody>
      </p:sp>
      <p:sp>
        <p:nvSpPr>
          <p:cNvPr id="268" name="Google Shape;268;g1265a8a1430_0_19"/>
          <p:cNvSpPr/>
          <p:nvPr/>
        </p:nvSpPr>
        <p:spPr>
          <a:xfrm>
            <a:off x="6346900" y="460425"/>
            <a:ext cx="2647800" cy="1541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179999" algn="ctr" rtl="0">
              <a:spcBef>
                <a:spcPts val="0"/>
              </a:spcBef>
              <a:spcAft>
                <a:spcPts val="0"/>
              </a:spcAft>
              <a:buNone/>
            </a:pPr>
            <a:r>
              <a:rPr lang="ro" sz="1000">
                <a:solidFill>
                  <a:schemeClr val="lt1"/>
                </a:solidFill>
                <a:latin typeface="Calibri"/>
                <a:ea typeface="Calibri"/>
                <a:cs typeface="Calibri"/>
                <a:sym typeface="Calibri"/>
              </a:rPr>
              <a:t>Asemenea unui perete, supus temperaturilor joase pe timp de iarna, ne imaginăm cum se simte peretele în interiorul casei. </a:t>
            </a:r>
            <a:endParaRPr sz="1000">
              <a:solidFill>
                <a:schemeClr val="lt1"/>
              </a:solidFill>
              <a:latin typeface="Calibri"/>
              <a:ea typeface="Calibri"/>
              <a:cs typeface="Calibri"/>
              <a:sym typeface="Calibri"/>
            </a:endParaRPr>
          </a:p>
          <a:p>
            <a:pPr marL="0" lvl="0" indent="179999" algn="ctr" rtl="0">
              <a:spcBef>
                <a:spcPts val="0"/>
              </a:spcBef>
              <a:spcAft>
                <a:spcPts val="0"/>
              </a:spcAft>
              <a:buNone/>
            </a:pPr>
            <a:endParaRPr sz="1000">
              <a:solidFill>
                <a:schemeClr val="lt1"/>
              </a:solidFill>
              <a:latin typeface="Calibri"/>
              <a:ea typeface="Calibri"/>
              <a:cs typeface="Calibri"/>
              <a:sym typeface="Calibri"/>
            </a:endParaRPr>
          </a:p>
          <a:p>
            <a:pPr marL="0" lvl="0" indent="179999" algn="ctr" rtl="0">
              <a:spcBef>
                <a:spcPts val="0"/>
              </a:spcBef>
              <a:spcAft>
                <a:spcPts val="0"/>
              </a:spcAft>
              <a:buNone/>
            </a:pPr>
            <a:r>
              <a:rPr lang="ro" sz="1000">
                <a:solidFill>
                  <a:srgbClr val="FFFF1C"/>
                </a:solidFill>
                <a:latin typeface="Calibri"/>
                <a:ea typeface="Calibri"/>
                <a:cs typeface="Calibri"/>
                <a:sym typeface="Calibri"/>
              </a:rPr>
              <a:t>În cazul nostru,</a:t>
            </a:r>
            <a:r>
              <a:rPr lang="ro" sz="1000" b="1">
                <a:solidFill>
                  <a:srgbClr val="FFFF1C"/>
                </a:solidFill>
                <a:latin typeface="Calibri"/>
                <a:ea typeface="Calibri"/>
                <a:cs typeface="Calibri"/>
                <a:sym typeface="Calibri"/>
              </a:rPr>
              <a:t> mediul exterior este reprodus de vasul interior, iar exteriorul calorimetrului va reproduce peretele dinspre interior al casei.</a:t>
            </a:r>
            <a:endParaRPr b="1">
              <a:solidFill>
                <a:srgbClr val="FFFF1C"/>
              </a:solidFill>
            </a:endParaRPr>
          </a:p>
        </p:txBody>
      </p:sp>
      <p:sp>
        <p:nvSpPr>
          <p:cNvPr id="269" name="Google Shape;269;g1265a8a1430_0_19"/>
          <p:cNvSpPr/>
          <p:nvPr/>
        </p:nvSpPr>
        <p:spPr>
          <a:xfrm>
            <a:off x="2547000" y="1344717"/>
            <a:ext cx="2025000" cy="1731169"/>
          </a:xfrm>
          <a:prstGeom prst="ellipse">
            <a:avLst/>
          </a:prstGeom>
          <a:solidFill>
            <a:srgbClr val="A1D749"/>
          </a:solidFill>
          <a:ln w="9525" cap="flat" cmpd="sng">
            <a:noFill/>
            <a:prstDash val="solid"/>
            <a:round/>
            <a:headEnd type="none" w="sm" len="sm"/>
            <a:tailEnd type="none" w="sm" len="sm"/>
          </a:ln>
        </p:spPr>
        <p:txBody>
          <a:bodyPr spcFirstLastPara="1" wrap="square" lIns="0" tIns="0" rIns="0" bIns="0" anchor="ctr" anchorCtr="0">
            <a:spAutoFit/>
          </a:bodyPr>
          <a:lstStyle/>
          <a:p>
            <a:pPr marL="0" lvl="0" indent="179999" algn="ctr" rtl="0">
              <a:spcBef>
                <a:spcPts val="0"/>
              </a:spcBef>
              <a:spcAft>
                <a:spcPts val="0"/>
              </a:spcAft>
              <a:buClr>
                <a:schemeClr val="dk1"/>
              </a:buClr>
              <a:buFont typeface="Arial"/>
              <a:buNone/>
            </a:pPr>
            <a:r>
              <a:rPr lang="ro-RO" sz="1000" dirty="0">
                <a:solidFill>
                  <a:schemeClr val="dk1"/>
                </a:solidFill>
                <a:latin typeface="Calibri"/>
                <a:ea typeface="Calibri"/>
                <a:cs typeface="Calibri"/>
                <a:sym typeface="Calibri"/>
              </a:rPr>
              <a:t>Vom pune </a:t>
            </a:r>
            <a:r>
              <a:rPr lang="ro-RO" sz="1000" b="1" dirty="0">
                <a:solidFill>
                  <a:schemeClr val="dk1"/>
                </a:solidFill>
                <a:latin typeface="Calibri"/>
                <a:ea typeface="Calibri"/>
                <a:cs typeface="Calibri"/>
                <a:sym typeface="Calibri"/>
              </a:rPr>
              <a:t>gheață </a:t>
            </a:r>
            <a:r>
              <a:rPr lang="ro-RO" sz="1000" dirty="0">
                <a:solidFill>
                  <a:schemeClr val="dk1"/>
                </a:solidFill>
                <a:latin typeface="Calibri"/>
                <a:ea typeface="Calibri"/>
                <a:cs typeface="Calibri"/>
                <a:sym typeface="Calibri"/>
              </a:rPr>
              <a:t>în vasul interior și vom testa cum se simte temperatura la exteriorul calorimetrului.</a:t>
            </a:r>
          </a:p>
          <a:p>
            <a:pPr marL="0" lvl="0" indent="179999" algn="ctr" rtl="0">
              <a:spcBef>
                <a:spcPts val="0"/>
              </a:spcBef>
              <a:spcAft>
                <a:spcPts val="0"/>
              </a:spcAft>
              <a:buClr>
                <a:schemeClr val="dk1"/>
              </a:buClr>
              <a:buFont typeface="Arial"/>
              <a:buNone/>
            </a:pPr>
            <a:endParaRPr lang="ro-RO" sz="1000" dirty="0">
              <a:solidFill>
                <a:schemeClr val="dk1"/>
              </a:solidFill>
              <a:latin typeface="Calibri"/>
              <a:ea typeface="Calibri"/>
              <a:cs typeface="Calibri"/>
              <a:sym typeface="Calibri"/>
            </a:endParaRPr>
          </a:p>
          <a:p>
            <a:pPr marL="0" lvl="0" indent="179999" algn="ctr" rtl="0">
              <a:spcBef>
                <a:spcPts val="0"/>
              </a:spcBef>
              <a:spcAft>
                <a:spcPts val="0"/>
              </a:spcAft>
              <a:buNone/>
            </a:pPr>
            <a:r>
              <a:rPr lang="ro-RO" sz="1000" i="1" dirty="0">
                <a:solidFill>
                  <a:schemeClr val="dk1"/>
                </a:solidFill>
                <a:latin typeface="Calibri"/>
                <a:ea typeface="Calibri"/>
                <a:cs typeface="Calibri"/>
                <a:sym typeface="Calibri"/>
              </a:rPr>
              <a:t>Vom relua apoi experimentul, punând în vasul interior </a:t>
            </a:r>
            <a:r>
              <a:rPr lang="ro-RO" sz="1000" b="1" i="1" dirty="0">
                <a:solidFill>
                  <a:schemeClr val="dk1"/>
                </a:solidFill>
                <a:latin typeface="Calibri"/>
                <a:ea typeface="Calibri"/>
                <a:cs typeface="Calibri"/>
                <a:sym typeface="Calibri"/>
              </a:rPr>
              <a:t>apă fierbinte.</a:t>
            </a:r>
            <a:endParaRPr lang="ro-RO" sz="1000" dirty="0"/>
          </a:p>
        </p:txBody>
      </p:sp>
      <p:pic>
        <p:nvPicPr>
          <p:cNvPr id="270" name="Google Shape;270;g1265a8a1430_0_19" title="—Pngtree—two blue ice cubes illustration_4691706.png"/>
          <p:cNvPicPr preferRelativeResize="0"/>
          <p:nvPr/>
        </p:nvPicPr>
        <p:blipFill>
          <a:blip r:embed="rId7">
            <a:alphaModFix/>
          </a:blip>
          <a:stretch>
            <a:fillRect/>
          </a:stretch>
        </p:blipFill>
        <p:spPr>
          <a:xfrm>
            <a:off x="4735600" y="1445599"/>
            <a:ext cx="1666800" cy="1666800"/>
          </a:xfrm>
          <a:prstGeom prst="rect">
            <a:avLst/>
          </a:prstGeom>
          <a:noFill/>
          <a:ln>
            <a:noFill/>
          </a:ln>
        </p:spPr>
      </p:pic>
      <p:sp>
        <p:nvSpPr>
          <p:cNvPr id="273" name="Google Shape;273;g1265a8a1430_0_19"/>
          <p:cNvSpPr/>
          <p:nvPr/>
        </p:nvSpPr>
        <p:spPr>
          <a:xfrm>
            <a:off x="4404271" y="3888748"/>
            <a:ext cx="1052191" cy="989401"/>
          </a:xfrm>
          <a:prstGeom prst="flowChartConnector">
            <a:avLst/>
          </a:prstGeom>
          <a:solidFill>
            <a:srgbClr val="E0205B"/>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ro" sz="1000" b="1" dirty="0">
                <a:solidFill>
                  <a:schemeClr val="bg1"/>
                </a:solidFill>
                <a:latin typeface="Calibri"/>
                <a:ea typeface="Calibri"/>
                <a:cs typeface="Calibri"/>
                <a:sym typeface="Calibri"/>
              </a:rPr>
              <a:t>…După atâtea teste, jucăm un </a:t>
            </a:r>
            <a:r>
              <a:rPr lang="ro" sz="1000" b="1" u="sng" dirty="0">
                <a:solidFill>
                  <a:schemeClr val="bg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KAHOOT</a:t>
            </a:r>
            <a:r>
              <a:rPr lang="ro" sz="1000" b="1" dirty="0">
                <a:solidFill>
                  <a:schemeClr val="bg1"/>
                </a:solidFill>
                <a:latin typeface="Calibri"/>
                <a:ea typeface="Calibri"/>
                <a:cs typeface="Calibri"/>
                <a:sym typeface="Calibri"/>
              </a:rPr>
              <a:t>?</a:t>
            </a:r>
            <a:endParaRPr sz="1000" b="1" dirty="0">
              <a:solidFill>
                <a:schemeClr val="bg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3"/>
          <p:cNvSpPr txBox="1"/>
          <p:nvPr/>
        </p:nvSpPr>
        <p:spPr>
          <a:xfrm>
            <a:off x="1567936" y="1360317"/>
            <a:ext cx="6171137" cy="276995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7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ro" sz="1300" b="1" dirty="0">
                <a:solidFill>
                  <a:schemeClr val="lt1"/>
                </a:solidFill>
                <a:latin typeface="Calibri"/>
                <a:ea typeface="Calibri"/>
                <a:cs typeface="Calibri"/>
                <a:sym typeface="Calibri"/>
              </a:rPr>
              <a:t>Uitați-vă în jurul vostru, în clasă, acasă, în casa bunicilor.</a:t>
            </a: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ro" sz="1300" b="1" dirty="0">
                <a:solidFill>
                  <a:schemeClr val="lt1"/>
                </a:solidFill>
                <a:latin typeface="Calibri"/>
                <a:ea typeface="Calibri"/>
                <a:cs typeface="Calibri"/>
                <a:sym typeface="Calibri"/>
              </a:rPr>
              <a:t>Din ce credeți că sunt alcătuiți pereții? Cât de groși credeți că sunt? </a:t>
            </a: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ro" sz="1300" b="1" dirty="0">
                <a:solidFill>
                  <a:schemeClr val="lt1"/>
                </a:solidFill>
                <a:latin typeface="Calibri"/>
                <a:ea typeface="Calibri"/>
                <a:cs typeface="Calibri"/>
                <a:sym typeface="Calibri"/>
              </a:rPr>
              <a:t>Pe unde scapă căldura? Pe unde intră frigul?</a:t>
            </a: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ro" sz="1300" b="1" dirty="0">
                <a:solidFill>
                  <a:schemeClr val="lt1"/>
                </a:solidFill>
                <a:latin typeface="Calibri"/>
                <a:ea typeface="Calibri"/>
                <a:cs typeface="Calibri"/>
                <a:sym typeface="Calibri"/>
              </a:rPr>
              <a:t>Ce ar ajuta să fie mai bine în spațiul interior din punct de vedere al confortului termic?</a:t>
            </a: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ro" sz="1300" b="1" dirty="0">
                <a:solidFill>
                  <a:schemeClr val="lt1"/>
                </a:solidFill>
                <a:latin typeface="Calibri"/>
                <a:ea typeface="Calibri"/>
                <a:cs typeface="Calibri"/>
                <a:sym typeface="Calibri"/>
              </a:rPr>
              <a:t>S-ar putea elimina ceva? Sau mai degrabă adăuga?</a:t>
            </a: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ro" sz="1300" b="1" dirty="0">
                <a:solidFill>
                  <a:schemeClr val="lt1"/>
                </a:solidFill>
                <a:latin typeface="Calibri"/>
                <a:ea typeface="Calibri"/>
                <a:cs typeface="Calibri"/>
                <a:sym typeface="Calibri"/>
              </a:rPr>
              <a:t>Care ar fi intervenția care ar salva casa de risipă de energie?</a:t>
            </a:r>
            <a:endParaRPr sz="13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2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ro" sz="1200" b="1" dirty="0">
                <a:solidFill>
                  <a:schemeClr val="lt1"/>
                </a:solidFill>
                <a:latin typeface="Calibri"/>
                <a:ea typeface="Calibri"/>
                <a:cs typeface="Calibri"/>
                <a:sym typeface="Calibri"/>
              </a:rPr>
              <a:t> </a:t>
            </a:r>
            <a:endParaRPr sz="700" b="1" i="1" u="none" strike="noStrike" cap="none" dirty="0">
              <a:solidFill>
                <a:srgbClr val="69CBE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700" b="1" i="0" u="none" strike="noStrike" cap="none" dirty="0">
              <a:solidFill>
                <a:schemeClr val="lt1"/>
              </a:solidFill>
              <a:highlight>
                <a:srgbClr val="000000"/>
              </a:highlight>
              <a:latin typeface="Calibri"/>
              <a:ea typeface="Calibri"/>
              <a:cs typeface="Calibri"/>
              <a:sym typeface="Calibri"/>
            </a:endParaRPr>
          </a:p>
        </p:txBody>
      </p:sp>
      <p:sp>
        <p:nvSpPr>
          <p:cNvPr id="279" name="Google Shape;279;p13"/>
          <p:cNvSpPr/>
          <p:nvPr/>
        </p:nvSpPr>
        <p:spPr>
          <a:xfrm rot="645019">
            <a:off x="1899455" y="513609"/>
            <a:ext cx="1116761" cy="595143"/>
          </a:xfrm>
          <a:prstGeom prst="flowChartConnector">
            <a:avLst/>
          </a:prstGeom>
          <a:blipFill rotWithShape="1">
            <a:blip r:embed="rId3">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dirty="0">
                <a:solidFill>
                  <a:srgbClr val="000000"/>
                </a:solidFill>
                <a:latin typeface="Calibri"/>
                <a:ea typeface="Calibri"/>
                <a:cs typeface="Calibri"/>
                <a:sym typeface="Calibri"/>
              </a:rPr>
              <a:t>eficiență energetică </a:t>
            </a:r>
            <a:endParaRPr sz="1200" b="1" i="0" u="none" strike="noStrike" cap="none" dirty="0">
              <a:solidFill>
                <a:srgbClr val="000000"/>
              </a:solidFill>
              <a:latin typeface="Calibri"/>
              <a:ea typeface="Calibri"/>
              <a:cs typeface="Calibri"/>
              <a:sym typeface="Calibri"/>
            </a:endParaRPr>
          </a:p>
        </p:txBody>
      </p:sp>
      <p:sp>
        <p:nvSpPr>
          <p:cNvPr id="280" name="Google Shape;280;p13"/>
          <p:cNvSpPr/>
          <p:nvPr/>
        </p:nvSpPr>
        <p:spPr>
          <a:xfrm rot="471584">
            <a:off x="1978817" y="4349243"/>
            <a:ext cx="1006960" cy="536063"/>
          </a:xfrm>
          <a:prstGeom prst="flowChartConnector">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a:solidFill>
                  <a:srgbClr val="000000"/>
                </a:solidFill>
                <a:latin typeface="Calibri"/>
                <a:ea typeface="Calibri"/>
                <a:cs typeface="Calibri"/>
                <a:sym typeface="Calibri"/>
              </a:rPr>
              <a:t>condens</a:t>
            </a:r>
            <a:endParaRPr sz="1200" b="1" i="0" u="none" strike="noStrike" cap="none">
              <a:solidFill>
                <a:srgbClr val="000000"/>
              </a:solidFill>
              <a:latin typeface="Calibri"/>
              <a:ea typeface="Calibri"/>
              <a:cs typeface="Calibri"/>
              <a:sym typeface="Calibri"/>
            </a:endParaRPr>
          </a:p>
        </p:txBody>
      </p:sp>
      <p:sp>
        <p:nvSpPr>
          <p:cNvPr id="281" name="Google Shape;281;p13"/>
          <p:cNvSpPr/>
          <p:nvPr/>
        </p:nvSpPr>
        <p:spPr>
          <a:xfrm rot="644894">
            <a:off x="7360623" y="3983260"/>
            <a:ext cx="936225" cy="633623"/>
          </a:xfrm>
          <a:prstGeom prst="flowChartConnector">
            <a:avLst/>
          </a:prstGeom>
          <a:blipFill rotWithShape="1">
            <a:blip r:embed="rId5">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a:solidFill>
                  <a:srgbClr val="000000"/>
                </a:solidFill>
                <a:latin typeface="Calibri"/>
                <a:ea typeface="Calibri"/>
                <a:cs typeface="Calibri"/>
                <a:sym typeface="Calibri"/>
              </a:rPr>
              <a:t>puncte sensibile</a:t>
            </a:r>
            <a:endParaRPr sz="1200" b="1" i="0" u="none" strike="noStrike" cap="none">
              <a:solidFill>
                <a:srgbClr val="000000"/>
              </a:solidFill>
              <a:latin typeface="Calibri"/>
              <a:ea typeface="Calibri"/>
              <a:cs typeface="Calibri"/>
              <a:sym typeface="Calibri"/>
            </a:endParaRPr>
          </a:p>
        </p:txBody>
      </p:sp>
      <p:sp>
        <p:nvSpPr>
          <p:cNvPr id="282" name="Google Shape;282;p13"/>
          <p:cNvSpPr/>
          <p:nvPr/>
        </p:nvSpPr>
        <p:spPr>
          <a:xfrm rot="645209">
            <a:off x="428936" y="2599530"/>
            <a:ext cx="1017773" cy="607675"/>
          </a:xfrm>
          <a:prstGeom prst="flowChartConnector">
            <a:avLst/>
          </a:prstGeom>
          <a:blipFill rotWithShape="1">
            <a:blip r:embed="rId6">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a:solidFill>
                  <a:srgbClr val="000000"/>
                </a:solidFill>
                <a:latin typeface="Calibri"/>
                <a:ea typeface="Calibri"/>
                <a:cs typeface="Calibri"/>
                <a:sym typeface="Calibri"/>
              </a:rPr>
              <a:t>confort</a:t>
            </a:r>
            <a:endParaRPr sz="1200" b="1" i="0" u="none" strike="noStrike" cap="none">
              <a:solidFill>
                <a:srgbClr val="000000"/>
              </a:solidFill>
              <a:latin typeface="Calibri"/>
              <a:ea typeface="Calibri"/>
              <a:cs typeface="Calibri"/>
              <a:sym typeface="Calibri"/>
            </a:endParaRPr>
          </a:p>
        </p:txBody>
      </p:sp>
      <p:sp>
        <p:nvSpPr>
          <p:cNvPr id="283" name="Google Shape;283;p13"/>
          <p:cNvSpPr/>
          <p:nvPr/>
        </p:nvSpPr>
        <p:spPr>
          <a:xfrm rot="-1492023">
            <a:off x="7752307" y="2462070"/>
            <a:ext cx="1018753" cy="650714"/>
          </a:xfrm>
          <a:prstGeom prst="flowChartConnector">
            <a:avLst/>
          </a:prstGeom>
          <a:blipFill rotWithShape="1">
            <a:blip r:embed="rId6">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a:solidFill>
                  <a:srgbClr val="000000"/>
                </a:solidFill>
                <a:latin typeface="Calibri"/>
                <a:ea typeface="Calibri"/>
                <a:cs typeface="Calibri"/>
                <a:sym typeface="Calibri"/>
              </a:rPr>
              <a:t>pereți</a:t>
            </a:r>
            <a:endParaRPr sz="1200" b="1" i="0" u="none" strike="noStrike" cap="none">
              <a:solidFill>
                <a:srgbClr val="000000"/>
              </a:solidFill>
              <a:latin typeface="Calibri"/>
              <a:ea typeface="Calibri"/>
              <a:cs typeface="Calibri"/>
              <a:sym typeface="Calibri"/>
            </a:endParaRPr>
          </a:p>
        </p:txBody>
      </p:sp>
      <p:sp>
        <p:nvSpPr>
          <p:cNvPr id="284" name="Google Shape;284;p13"/>
          <p:cNvSpPr txBox="1"/>
          <p:nvPr/>
        </p:nvSpPr>
        <p:spPr>
          <a:xfrm>
            <a:off x="-206100" y="4698625"/>
            <a:ext cx="28161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rgbClr val="FFFFFF"/>
                </a:solidFill>
                <a:latin typeface="Calibri"/>
                <a:ea typeface="Calibri"/>
                <a:cs typeface="Calibri"/>
                <a:sym typeface="Calibri"/>
              </a:rPr>
              <a:t>5. CONCLUZII</a:t>
            </a: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285" name="Google Shape;285;p13"/>
          <p:cNvSpPr/>
          <p:nvPr/>
        </p:nvSpPr>
        <p:spPr>
          <a:xfrm rot="-307416">
            <a:off x="577413" y="1493034"/>
            <a:ext cx="812948" cy="462032"/>
          </a:xfrm>
          <a:prstGeom prst="flowChartConnector">
            <a:avLst/>
          </a:prstGeom>
          <a:blipFill rotWithShape="1">
            <a:blip r:embed="rId7">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a:solidFill>
                  <a:srgbClr val="000000"/>
                </a:solidFill>
                <a:latin typeface="Calibri"/>
                <a:ea typeface="Calibri"/>
                <a:cs typeface="Calibri"/>
                <a:sym typeface="Calibri"/>
              </a:rPr>
              <a:t>căldură</a:t>
            </a:r>
            <a:endParaRPr sz="1200" b="1" i="0" u="none" strike="noStrike" cap="none">
              <a:solidFill>
                <a:srgbClr val="000000"/>
              </a:solidFill>
              <a:latin typeface="Calibri"/>
              <a:ea typeface="Calibri"/>
              <a:cs typeface="Calibri"/>
              <a:sym typeface="Calibri"/>
            </a:endParaRPr>
          </a:p>
        </p:txBody>
      </p:sp>
      <p:sp>
        <p:nvSpPr>
          <p:cNvPr id="286" name="Google Shape;286;p13"/>
          <p:cNvSpPr/>
          <p:nvPr/>
        </p:nvSpPr>
        <p:spPr>
          <a:xfrm rot="-851241">
            <a:off x="7338828" y="612442"/>
            <a:ext cx="1075916" cy="676459"/>
          </a:xfrm>
          <a:prstGeom prst="flowChartConnector">
            <a:avLst/>
          </a:prstGeom>
          <a:blipFill rotWithShape="1">
            <a:blip r:embed="rId8">
              <a:alphaModFix/>
              <a:extLst>
                <a:ext uri="{BEBA8EAE-BF5A-486C-A8C5-ECC9F3942E4B}">
                  <a14:imgProps xmlns:a14="http://schemas.microsoft.com/office/drawing/2010/main">
                    <a14:imgLayer r:embed="rId9">
                      <a14:imgEffect>
                        <a14:brightnessContrast bright="18000"/>
                      </a14:imgEffect>
                    </a14:imgLayer>
                  </a14:imgProps>
                </a:ext>
              </a:extLst>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a:solidFill>
                  <a:srgbClr val="000000"/>
                </a:solidFill>
                <a:latin typeface="Calibri"/>
                <a:ea typeface="Calibri"/>
                <a:cs typeface="Calibri"/>
                <a:sym typeface="Calibri"/>
              </a:rPr>
              <a:t>barieră</a:t>
            </a:r>
            <a:r>
              <a:rPr lang="ro" sz="1200" b="1">
                <a:latin typeface="Calibri"/>
                <a:ea typeface="Calibri"/>
                <a:cs typeface="Calibri"/>
                <a:sym typeface="Calibri"/>
              </a:rPr>
              <a:t> termică</a:t>
            </a:r>
            <a:endParaRPr sz="1200" b="1" i="0" u="none" strike="noStrike" cap="none">
              <a:solidFill>
                <a:srgbClr val="000000"/>
              </a:solidFill>
              <a:latin typeface="Calibri"/>
              <a:ea typeface="Calibri"/>
              <a:cs typeface="Calibri"/>
              <a:sym typeface="Calibri"/>
            </a:endParaRPr>
          </a:p>
        </p:txBody>
      </p:sp>
      <p:sp>
        <p:nvSpPr>
          <p:cNvPr id="287" name="Google Shape;287;p13"/>
          <p:cNvSpPr/>
          <p:nvPr/>
        </p:nvSpPr>
        <p:spPr>
          <a:xfrm rot="900763">
            <a:off x="5548830" y="3992045"/>
            <a:ext cx="1075923" cy="676403"/>
          </a:xfrm>
          <a:prstGeom prst="flowChartConnector">
            <a:avLst/>
          </a:prstGeom>
          <a:blipFill rotWithShape="1">
            <a:blip r:embed="rId8">
              <a:alphaModFix/>
              <a:extLst>
                <a:ext uri="{BEBA8EAE-BF5A-486C-A8C5-ECC9F3942E4B}">
                  <a14:imgProps xmlns:a14="http://schemas.microsoft.com/office/drawing/2010/main">
                    <a14:imgLayer r:embed="rId9">
                      <a14:imgEffect>
                        <a14:brightnessContrast bright="18000"/>
                      </a14:imgEffect>
                    </a14:imgLayer>
                  </a14:imgProps>
                </a:ext>
              </a:extLst>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i="0" u="none" strike="noStrike" cap="none">
                <a:solidFill>
                  <a:srgbClr val="000000"/>
                </a:solidFill>
                <a:latin typeface="Calibri"/>
                <a:ea typeface="Calibri"/>
                <a:cs typeface="Calibri"/>
                <a:sym typeface="Calibri"/>
              </a:rPr>
              <a:t>frig</a:t>
            </a:r>
            <a:endParaRPr sz="1200" b="1" i="0" u="none" strike="noStrike" cap="none">
              <a:solidFill>
                <a:srgbClr val="000000"/>
              </a:solidFill>
              <a:latin typeface="Calibri"/>
              <a:ea typeface="Calibri"/>
              <a:cs typeface="Calibri"/>
              <a:sym typeface="Calibri"/>
            </a:endParaRPr>
          </a:p>
        </p:txBody>
      </p:sp>
      <p:sp>
        <p:nvSpPr>
          <p:cNvPr id="289" name="Google Shape;289;p13"/>
          <p:cNvSpPr/>
          <p:nvPr/>
        </p:nvSpPr>
        <p:spPr>
          <a:xfrm rot="-307416">
            <a:off x="1294796" y="3600791"/>
            <a:ext cx="812948" cy="462058"/>
          </a:xfrm>
          <a:prstGeom prst="flowChartConnector">
            <a:avLst/>
          </a:prstGeom>
          <a:blipFill rotWithShape="1">
            <a:blip r:embed="rId7">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a:latin typeface="Calibri"/>
                <a:ea typeface="Calibri"/>
                <a:cs typeface="Calibri"/>
                <a:sym typeface="Calibri"/>
              </a:rPr>
              <a:t>straturi</a:t>
            </a:r>
            <a:endParaRPr sz="1200" b="1" i="0" u="none" strike="noStrike" cap="none">
              <a:solidFill>
                <a:srgbClr val="000000"/>
              </a:solidFill>
              <a:latin typeface="Calibri"/>
              <a:ea typeface="Calibri"/>
              <a:cs typeface="Calibri"/>
              <a:sym typeface="Calibri"/>
            </a:endParaRPr>
          </a:p>
        </p:txBody>
      </p:sp>
      <p:sp>
        <p:nvSpPr>
          <p:cNvPr id="290" name="Google Shape;290;p13"/>
          <p:cNvSpPr/>
          <p:nvPr/>
        </p:nvSpPr>
        <p:spPr>
          <a:xfrm rot="644894">
            <a:off x="4701449" y="620663"/>
            <a:ext cx="1269927" cy="633623"/>
          </a:xfrm>
          <a:prstGeom prst="flowChartConnector">
            <a:avLst/>
          </a:prstGeom>
          <a:blipFill rotWithShape="1">
            <a:blip r:embed="rId5">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a:latin typeface="Calibri"/>
                <a:ea typeface="Calibri"/>
                <a:cs typeface="Calibri"/>
                <a:sym typeface="Calibri"/>
              </a:rPr>
              <a:t>economie de energie</a:t>
            </a:r>
            <a:endParaRPr sz="1200" b="1" i="0" u="none" strike="noStrike" cap="none">
              <a:solidFill>
                <a:srgbClr val="000000"/>
              </a:solidFill>
              <a:latin typeface="Calibri"/>
              <a:ea typeface="Calibri"/>
              <a:cs typeface="Calibri"/>
              <a:sym typeface="Calibri"/>
            </a:endParaRPr>
          </a:p>
        </p:txBody>
      </p:sp>
      <p:sp>
        <p:nvSpPr>
          <p:cNvPr id="291" name="Google Shape;291;p13"/>
          <p:cNvSpPr/>
          <p:nvPr/>
        </p:nvSpPr>
        <p:spPr>
          <a:xfrm rot="-492947">
            <a:off x="3800559" y="4118188"/>
            <a:ext cx="936309" cy="633512"/>
          </a:xfrm>
          <a:prstGeom prst="flowChartConnector">
            <a:avLst/>
          </a:prstGeom>
          <a:blipFill rotWithShape="1">
            <a:blip r:embed="rId5">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b="1">
                <a:latin typeface="Calibri"/>
                <a:ea typeface="Calibri"/>
                <a:cs typeface="Calibri"/>
                <a:sym typeface="Calibri"/>
              </a:rPr>
              <a:t>sustenabil</a:t>
            </a:r>
            <a:endParaRPr sz="1200" b="1"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1000"/>
                                        <p:tgtEl>
                                          <p:spTgt spid="280"/>
                                        </p:tgtEl>
                                      </p:cBhvr>
                                    </p:animEffect>
                                  </p:childTnLst>
                                </p:cTn>
                              </p:par>
                              <p:par>
                                <p:cTn id="11" presetID="10" presetClass="entr" presetSubtype="0"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animEffect transition="in" filter="fade">
                                      <p:cBhvr>
                                        <p:cTn id="13" dur="1000"/>
                                        <p:tgtEl>
                                          <p:spTgt spid="281"/>
                                        </p:tgtEl>
                                      </p:cBhvr>
                                    </p:animEffect>
                                  </p:childTnLst>
                                </p:cTn>
                              </p:par>
                              <p:par>
                                <p:cTn id="14" presetID="10" presetClass="entr" presetSubtype="0" fill="hold" nodeType="withEffect">
                                  <p:stCondLst>
                                    <p:cond delay="0"/>
                                  </p:stCondLst>
                                  <p:childTnLst>
                                    <p:set>
                                      <p:cBhvr>
                                        <p:cTn id="15" dur="1" fill="hold">
                                          <p:stCondLst>
                                            <p:cond delay="0"/>
                                          </p:stCondLst>
                                        </p:cTn>
                                        <p:tgtEl>
                                          <p:spTgt spid="282"/>
                                        </p:tgtEl>
                                        <p:attrNameLst>
                                          <p:attrName>style.visibility</p:attrName>
                                        </p:attrNameLst>
                                      </p:cBhvr>
                                      <p:to>
                                        <p:strVal val="visible"/>
                                      </p:to>
                                    </p:set>
                                    <p:animEffect transition="in" filter="fade">
                                      <p:cBhvr>
                                        <p:cTn id="16" dur="1000"/>
                                        <p:tgtEl>
                                          <p:spTgt spid="282"/>
                                        </p:tgtEl>
                                      </p:cBhvr>
                                    </p:animEffect>
                                  </p:childTnLst>
                                </p:cTn>
                              </p:par>
                              <p:par>
                                <p:cTn id="17" presetID="10" presetClass="entr" presetSubtype="0" fill="hold" nodeType="withEffect">
                                  <p:stCondLst>
                                    <p:cond delay="0"/>
                                  </p:stCondLst>
                                  <p:childTnLst>
                                    <p:set>
                                      <p:cBhvr>
                                        <p:cTn id="18" dur="1" fill="hold">
                                          <p:stCondLst>
                                            <p:cond delay="0"/>
                                          </p:stCondLst>
                                        </p:cTn>
                                        <p:tgtEl>
                                          <p:spTgt spid="285"/>
                                        </p:tgtEl>
                                        <p:attrNameLst>
                                          <p:attrName>style.visibility</p:attrName>
                                        </p:attrNameLst>
                                      </p:cBhvr>
                                      <p:to>
                                        <p:strVal val="visible"/>
                                      </p:to>
                                    </p:set>
                                    <p:animEffect transition="in" filter="fade">
                                      <p:cBhvr>
                                        <p:cTn id="19" dur="1000"/>
                                        <p:tgtEl>
                                          <p:spTgt spid="285"/>
                                        </p:tgtEl>
                                      </p:cBhvr>
                                    </p:animEffect>
                                  </p:childTnLst>
                                </p:cTn>
                              </p:par>
                              <p:par>
                                <p:cTn id="20" presetID="10" presetClass="entr" presetSubtype="0"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fade">
                                      <p:cBhvr>
                                        <p:cTn id="22" dur="1000"/>
                                        <p:tgtEl>
                                          <p:spTgt spid="286"/>
                                        </p:tgtEl>
                                      </p:cBhvr>
                                    </p:animEffect>
                                  </p:childTnLst>
                                </p:cTn>
                              </p:par>
                              <p:par>
                                <p:cTn id="23" presetID="10" presetClass="entr" presetSubtype="0" fill="hold" nodeType="withEffect">
                                  <p:stCondLst>
                                    <p:cond delay="0"/>
                                  </p:stCondLst>
                                  <p:childTnLst>
                                    <p:set>
                                      <p:cBhvr>
                                        <p:cTn id="24" dur="1" fill="hold">
                                          <p:stCondLst>
                                            <p:cond delay="0"/>
                                          </p:stCondLst>
                                        </p:cTn>
                                        <p:tgtEl>
                                          <p:spTgt spid="283"/>
                                        </p:tgtEl>
                                        <p:attrNameLst>
                                          <p:attrName>style.visibility</p:attrName>
                                        </p:attrNameLst>
                                      </p:cBhvr>
                                      <p:to>
                                        <p:strVal val="visible"/>
                                      </p:to>
                                    </p:set>
                                    <p:animEffect transition="in" filter="fade">
                                      <p:cBhvr>
                                        <p:cTn id="25" dur="1000"/>
                                        <p:tgtEl>
                                          <p:spTgt spid="283"/>
                                        </p:tgtEl>
                                      </p:cBhvr>
                                    </p:animEffect>
                                  </p:childTnLst>
                                </p:cTn>
                              </p:par>
                              <p:par>
                                <p:cTn id="26" presetID="10" presetClass="entr" presetSubtype="0" fill="hold" nodeType="withEffect">
                                  <p:stCondLst>
                                    <p:cond delay="0"/>
                                  </p:stCondLst>
                                  <p:childTnLst>
                                    <p:set>
                                      <p:cBhvr>
                                        <p:cTn id="27" dur="1" fill="hold">
                                          <p:stCondLst>
                                            <p:cond delay="0"/>
                                          </p:stCondLst>
                                        </p:cTn>
                                        <p:tgtEl>
                                          <p:spTgt spid="287"/>
                                        </p:tgtEl>
                                        <p:attrNameLst>
                                          <p:attrName>style.visibility</p:attrName>
                                        </p:attrNameLst>
                                      </p:cBhvr>
                                      <p:to>
                                        <p:strVal val="visible"/>
                                      </p:to>
                                    </p:set>
                                    <p:animEffect transition="in" filter="fade">
                                      <p:cBhvr>
                                        <p:cTn id="28" dur="1000"/>
                                        <p:tgtEl>
                                          <p:spTgt spid="287"/>
                                        </p:tgtEl>
                                      </p:cBhvr>
                                    </p:animEffect>
                                  </p:childTnLst>
                                </p:cTn>
                              </p:par>
                              <p:par>
                                <p:cTn id="29" presetID="10" presetClass="entr" presetSubtype="0" fill="hold" nodeType="withEffect">
                                  <p:stCondLst>
                                    <p:cond delay="0"/>
                                  </p:stCondLst>
                                  <p:childTnLst>
                                    <p:set>
                                      <p:cBhvr>
                                        <p:cTn id="30" dur="1" fill="hold">
                                          <p:stCondLst>
                                            <p:cond delay="0"/>
                                          </p:stCondLst>
                                        </p:cTn>
                                        <p:tgtEl>
                                          <p:spTgt spid="290"/>
                                        </p:tgtEl>
                                        <p:attrNameLst>
                                          <p:attrName>style.visibility</p:attrName>
                                        </p:attrNameLst>
                                      </p:cBhvr>
                                      <p:to>
                                        <p:strVal val="visible"/>
                                      </p:to>
                                    </p:set>
                                    <p:animEffect transition="in" filter="fade">
                                      <p:cBhvr>
                                        <p:cTn id="31" dur="1000"/>
                                        <p:tgtEl>
                                          <p:spTgt spid="290"/>
                                        </p:tgtEl>
                                      </p:cBhvr>
                                    </p:animEffect>
                                  </p:childTnLst>
                                </p:cTn>
                              </p:par>
                              <p:par>
                                <p:cTn id="32" presetID="10" presetClass="entr" presetSubtype="0" fill="hold" nodeType="withEffect">
                                  <p:stCondLst>
                                    <p:cond delay="0"/>
                                  </p:stCondLst>
                                  <p:childTnLst>
                                    <p:set>
                                      <p:cBhvr>
                                        <p:cTn id="33" dur="1" fill="hold">
                                          <p:stCondLst>
                                            <p:cond delay="0"/>
                                          </p:stCondLst>
                                        </p:cTn>
                                        <p:tgtEl>
                                          <p:spTgt spid="291"/>
                                        </p:tgtEl>
                                        <p:attrNameLst>
                                          <p:attrName>style.visibility</p:attrName>
                                        </p:attrNameLst>
                                      </p:cBhvr>
                                      <p:to>
                                        <p:strVal val="visible"/>
                                      </p:to>
                                    </p:set>
                                    <p:animEffect transition="in" filter="fade">
                                      <p:cBhvr>
                                        <p:cTn id="34" dur="1000"/>
                                        <p:tgtEl>
                                          <p:spTgt spid="291"/>
                                        </p:tgtEl>
                                      </p:cBhvr>
                                    </p:animEffect>
                                  </p:childTnLst>
                                </p:cTn>
                              </p:par>
                              <p:par>
                                <p:cTn id="35" presetID="10"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animEffect transition="in" filter="fade">
                                      <p:cBhvr>
                                        <p:cTn id="37"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2" name="Rectangle 1">
            <a:extLst>
              <a:ext uri="{FF2B5EF4-FFF2-40B4-BE49-F238E27FC236}">
                <a16:creationId xmlns:a16="http://schemas.microsoft.com/office/drawing/2014/main" id="{ACFE4491-B794-5887-33DA-DB14DF6AB837}"/>
              </a:ext>
            </a:extLst>
          </p:cNvPr>
          <p:cNvSpPr/>
          <p:nvPr/>
        </p:nvSpPr>
        <p:spPr>
          <a:xfrm>
            <a:off x="4847089" y="2769140"/>
            <a:ext cx="4156811" cy="195509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96" name="Google Shape;296;p31"/>
          <p:cNvPicPr preferRelativeResize="0"/>
          <p:nvPr/>
        </p:nvPicPr>
        <p:blipFill rotWithShape="1">
          <a:blip r:embed="rId3">
            <a:alphaModFix/>
          </a:blip>
          <a:srcRect/>
          <a:stretch/>
        </p:blipFill>
        <p:spPr>
          <a:xfrm>
            <a:off x="5575756" y="820333"/>
            <a:ext cx="2823568" cy="1614525"/>
          </a:xfrm>
          <a:prstGeom prst="rect">
            <a:avLst/>
          </a:prstGeom>
          <a:noFill/>
          <a:ln>
            <a:noFill/>
          </a:ln>
        </p:spPr>
      </p:pic>
      <p:pic>
        <p:nvPicPr>
          <p:cNvPr id="297" name="Google Shape;297;p31"/>
          <p:cNvPicPr preferRelativeResize="0"/>
          <p:nvPr/>
        </p:nvPicPr>
        <p:blipFill rotWithShape="1">
          <a:blip r:embed="rId4">
            <a:alphaModFix/>
          </a:blip>
          <a:srcRect/>
          <a:stretch/>
        </p:blipFill>
        <p:spPr>
          <a:xfrm>
            <a:off x="214326" y="515149"/>
            <a:ext cx="4419600" cy="2846821"/>
          </a:xfrm>
          <a:prstGeom prst="rect">
            <a:avLst/>
          </a:prstGeom>
          <a:noFill/>
          <a:ln>
            <a:noFill/>
          </a:ln>
        </p:spPr>
      </p:pic>
      <p:sp>
        <p:nvSpPr>
          <p:cNvPr id="298" name="Google Shape;298;p31"/>
          <p:cNvSpPr txBox="1"/>
          <p:nvPr/>
        </p:nvSpPr>
        <p:spPr>
          <a:xfrm>
            <a:off x="-73920" y="4711350"/>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5. CONCLUZII</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chemeClr val="dk1"/>
              </a:solidFill>
              <a:latin typeface="Calibri"/>
              <a:ea typeface="Calibri"/>
              <a:cs typeface="Calibri"/>
              <a:sym typeface="Calibri"/>
            </a:endParaRPr>
          </a:p>
        </p:txBody>
      </p:sp>
      <p:sp>
        <p:nvSpPr>
          <p:cNvPr id="303" name="Google Shape;303;p31"/>
          <p:cNvSpPr txBox="1"/>
          <p:nvPr/>
        </p:nvSpPr>
        <p:spPr>
          <a:xfrm>
            <a:off x="7435081" y="2826857"/>
            <a:ext cx="1546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o" sz="800" i="0" u="none" strike="noStrike" cap="none" dirty="0">
                <a:solidFill>
                  <a:schemeClr val="bg1"/>
                </a:solidFill>
                <a:latin typeface="Calibri"/>
                <a:ea typeface="Calibri"/>
                <a:cs typeface="Calibri"/>
                <a:sym typeface="Calibri"/>
              </a:rPr>
              <a:t>4. Strat exterior, de protecție</a:t>
            </a:r>
            <a:endParaRPr sz="800" i="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None/>
            </a:pPr>
            <a:r>
              <a:rPr lang="ro" sz="800" i="0" u="none" strike="noStrike" cap="none" dirty="0">
                <a:solidFill>
                  <a:schemeClr val="bg1"/>
                </a:solidFill>
                <a:latin typeface="Calibri"/>
                <a:ea typeface="Calibri"/>
                <a:cs typeface="Calibri"/>
                <a:sym typeface="Calibri"/>
              </a:rPr>
              <a:t>3. Strat de aer</a:t>
            </a:r>
            <a:endParaRPr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None/>
            </a:pPr>
            <a:r>
              <a:rPr lang="ro" sz="800" i="0" u="none" strike="noStrike" cap="none" dirty="0">
                <a:solidFill>
                  <a:schemeClr val="bg1"/>
                </a:solidFill>
                <a:latin typeface="Calibri"/>
                <a:ea typeface="Calibri"/>
                <a:cs typeface="Calibri"/>
                <a:sym typeface="Calibri"/>
              </a:rPr>
              <a:t>2. Strat </a:t>
            </a:r>
            <a:r>
              <a:rPr lang="ro" sz="800" dirty="0">
                <a:solidFill>
                  <a:schemeClr val="bg1"/>
                </a:solidFill>
                <a:latin typeface="Calibri"/>
                <a:ea typeface="Calibri"/>
                <a:cs typeface="Calibri"/>
                <a:sym typeface="Calibri"/>
              </a:rPr>
              <a:t>termoizolatie</a:t>
            </a:r>
            <a:endParaRPr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None/>
            </a:pPr>
            <a:r>
              <a:rPr lang="ro" sz="800" i="0" u="none" strike="noStrike" cap="none" dirty="0">
                <a:solidFill>
                  <a:schemeClr val="bg1"/>
                </a:solidFill>
                <a:latin typeface="Calibri"/>
                <a:ea typeface="Calibri"/>
                <a:cs typeface="Calibri"/>
                <a:sym typeface="Calibri"/>
              </a:rPr>
              <a:t>1. Perete de cărămidă</a:t>
            </a:r>
            <a:endParaRPr sz="800" i="0" u="none" strike="noStrike" cap="none" dirty="0">
              <a:solidFill>
                <a:schemeClr val="bg1"/>
              </a:solidFill>
              <a:latin typeface="Calibri"/>
              <a:ea typeface="Calibri"/>
              <a:cs typeface="Calibri"/>
              <a:sym typeface="Calibri"/>
            </a:endParaRPr>
          </a:p>
        </p:txBody>
      </p:sp>
      <p:sp>
        <p:nvSpPr>
          <p:cNvPr id="304" name="Google Shape;304;p31"/>
          <p:cNvSpPr txBox="1"/>
          <p:nvPr/>
        </p:nvSpPr>
        <p:spPr>
          <a:xfrm>
            <a:off x="140100" y="3411857"/>
            <a:ext cx="4606998" cy="1292631"/>
          </a:xfrm>
          <a:prstGeom prst="rect">
            <a:avLst/>
          </a:prstGeom>
          <a:noFill/>
          <a:ln>
            <a:noFill/>
          </a:ln>
        </p:spPr>
        <p:txBody>
          <a:bodyPr spcFirstLastPara="1" wrap="square" lIns="91425" tIns="91425" rIns="91425" bIns="91425" anchor="t" anchorCtr="0">
            <a:spAutoFit/>
          </a:bodyPr>
          <a:lstStyle/>
          <a:p>
            <a:pPr marR="0" lvl="0" algn="l" rtl="0">
              <a:lnSpc>
                <a:spcPct val="100000"/>
              </a:lnSpc>
              <a:spcBef>
                <a:spcPts val="0"/>
              </a:spcBef>
              <a:spcAft>
                <a:spcPts val="0"/>
              </a:spcAft>
              <a:buClr>
                <a:srgbClr val="000000"/>
              </a:buClr>
              <a:buSzPts val="1300"/>
              <a:buFont typeface="Arial"/>
              <a:buNone/>
            </a:pPr>
            <a:r>
              <a:rPr lang="ro" sz="1200" i="1" dirty="0">
                <a:latin typeface="Calibri"/>
                <a:ea typeface="Calibri"/>
                <a:cs typeface="Calibri"/>
                <a:sym typeface="Calibri"/>
              </a:rPr>
              <a:t>Cum este mai bine să fie peretele? Mai gros sau mai subțire? Contează cât însumează straturile sau are o mai mare importanță tipul straturilor componente? Gândește-te la un perete ca la o persoană.</a:t>
            </a:r>
          </a:p>
          <a:p>
            <a:pPr marR="0" lvl="0" algn="l" rtl="0">
              <a:lnSpc>
                <a:spcPct val="100000"/>
              </a:lnSpc>
              <a:spcBef>
                <a:spcPts val="0"/>
              </a:spcBef>
              <a:spcAft>
                <a:spcPts val="0"/>
              </a:spcAft>
              <a:buClr>
                <a:srgbClr val="000000"/>
              </a:buClr>
              <a:buSzPts val="1300"/>
              <a:buFont typeface="Arial"/>
              <a:buNone/>
            </a:pPr>
            <a:endParaRPr sz="1200" i="1" dirty="0">
              <a:latin typeface="Calibri"/>
              <a:ea typeface="Calibri"/>
              <a:cs typeface="Calibri"/>
              <a:sym typeface="Calibri"/>
            </a:endParaRPr>
          </a:p>
          <a:p>
            <a:pPr marR="0" lvl="0" algn="l" rtl="0">
              <a:lnSpc>
                <a:spcPct val="100000"/>
              </a:lnSpc>
              <a:spcBef>
                <a:spcPts val="0"/>
              </a:spcBef>
              <a:spcAft>
                <a:spcPts val="0"/>
              </a:spcAft>
              <a:buClr>
                <a:srgbClr val="000000"/>
              </a:buClr>
              <a:buSzPts val="1300"/>
              <a:buFont typeface="Arial"/>
              <a:buNone/>
            </a:pPr>
            <a:r>
              <a:rPr lang="ro" sz="1200" i="1" dirty="0">
                <a:latin typeface="Calibri"/>
                <a:ea typeface="Calibri"/>
                <a:cs typeface="Calibri"/>
                <a:sym typeface="Calibri"/>
              </a:rPr>
              <a:t>Noi cum ne protejăm de frig mai eficient? Cu o singură haină sau cu mai multe straturi? </a:t>
            </a:r>
            <a:endParaRPr sz="1200" i="1" dirty="0">
              <a:latin typeface="Calibri"/>
              <a:ea typeface="Calibri"/>
              <a:cs typeface="Calibri"/>
              <a:sym typeface="Calibri"/>
            </a:endParaRPr>
          </a:p>
        </p:txBody>
      </p:sp>
      <p:sp>
        <p:nvSpPr>
          <p:cNvPr id="305" name="Google Shape;305;p31"/>
          <p:cNvSpPr txBox="1"/>
          <p:nvPr/>
        </p:nvSpPr>
        <p:spPr>
          <a:xfrm>
            <a:off x="4895479" y="4342626"/>
            <a:ext cx="3265499" cy="3462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o-RO" sz="1050" b="1" dirty="0">
                <a:solidFill>
                  <a:schemeClr val="bg1"/>
                </a:solidFill>
                <a:latin typeface="Calibri"/>
                <a:ea typeface="Calibri"/>
                <a:cs typeface="Calibri"/>
                <a:sym typeface="Calibri"/>
              </a:rPr>
              <a:t>INTERIOR		                    EXTERIOR</a:t>
            </a:r>
          </a:p>
        </p:txBody>
      </p:sp>
      <p:pic>
        <p:nvPicPr>
          <p:cNvPr id="14" name="Graphic 13">
            <a:extLst>
              <a:ext uri="{FF2B5EF4-FFF2-40B4-BE49-F238E27FC236}">
                <a16:creationId xmlns:a16="http://schemas.microsoft.com/office/drawing/2014/main" id="{32AC9D19-4663-C536-A3A6-5CF9D9EA39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7406" y="2723977"/>
            <a:ext cx="1975057" cy="2458068"/>
          </a:xfrm>
          <a:prstGeom prst="rect">
            <a:avLst/>
          </a:prstGeom>
        </p:spPr>
      </p:pic>
      <p:pic>
        <p:nvPicPr>
          <p:cNvPr id="15" name="Graphic 14">
            <a:extLst>
              <a:ext uri="{FF2B5EF4-FFF2-40B4-BE49-F238E27FC236}">
                <a16:creationId xmlns:a16="http://schemas.microsoft.com/office/drawing/2014/main" id="{91F660F7-5FAD-76F9-F212-9158D0291A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7529" y="3506330"/>
            <a:ext cx="1181858" cy="783442"/>
          </a:xfrm>
          <a:prstGeom prst="rect">
            <a:avLst/>
          </a:prstGeom>
        </p:spPr>
      </p:pic>
      <p:sp>
        <p:nvSpPr>
          <p:cNvPr id="3" name="TextBox 2">
            <a:extLst>
              <a:ext uri="{FF2B5EF4-FFF2-40B4-BE49-F238E27FC236}">
                <a16:creationId xmlns:a16="http://schemas.microsoft.com/office/drawing/2014/main" id="{4DA0A0A1-34A8-CCF1-8D1A-454C06604222}"/>
              </a:ext>
            </a:extLst>
          </p:cNvPr>
          <p:cNvSpPr txBox="1"/>
          <p:nvPr/>
        </p:nvSpPr>
        <p:spPr>
          <a:xfrm>
            <a:off x="6159241" y="4518053"/>
            <a:ext cx="1011677" cy="276999"/>
          </a:xfrm>
          <a:prstGeom prst="rect">
            <a:avLst/>
          </a:prstGeom>
          <a:noFill/>
        </p:spPr>
        <p:txBody>
          <a:bodyPr wrap="square" rtlCol="0">
            <a:spAutoFit/>
          </a:bodyPr>
          <a:lstStyle/>
          <a:p>
            <a:r>
              <a:rPr lang="ro-RO" sz="1200" b="1" dirty="0">
                <a:latin typeface="Calibri"/>
                <a:cs typeface="Calibri"/>
              </a:rPr>
              <a:t>1        2   3  4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3442e07a9fa_0_0"/>
          <p:cNvSpPr txBox="1"/>
          <p:nvPr/>
        </p:nvSpPr>
        <p:spPr>
          <a:xfrm>
            <a:off x="3400066" y="3727575"/>
            <a:ext cx="20289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r>
              <a:rPr lang="ro" sz="4600" b="1" i="0" u="none" strike="noStrike" cap="none">
                <a:solidFill>
                  <a:srgbClr val="FFFFFF"/>
                </a:solidFill>
                <a:latin typeface="Calibri"/>
                <a:ea typeface="Calibri"/>
                <a:cs typeface="Calibri"/>
                <a:sym typeface="Calibri"/>
              </a:rPr>
              <a:t>ROMA</a:t>
            </a:r>
            <a:endParaRPr sz="4600" b="1" i="0" u="none" strike="noStrike" cap="none">
              <a:solidFill>
                <a:srgbClr val="FFFFFF"/>
              </a:solidFill>
              <a:latin typeface="Calibri"/>
              <a:ea typeface="Calibri"/>
              <a:cs typeface="Calibri"/>
              <a:sym typeface="Calibri"/>
            </a:endParaRPr>
          </a:p>
          <a:p>
            <a:pPr marL="914400" marR="0" lvl="0" indent="0" algn="ctr"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ctr"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312" name="Google Shape;312;g3442e07a9fa_0_0"/>
          <p:cNvSpPr txBox="1"/>
          <p:nvPr/>
        </p:nvSpPr>
        <p:spPr>
          <a:xfrm>
            <a:off x="5996427" y="3727575"/>
            <a:ext cx="27123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r>
              <a:rPr lang="ro" sz="4600" b="1" i="0" u="none" strike="noStrike" cap="none">
                <a:solidFill>
                  <a:srgbClr val="FFFFFF"/>
                </a:solidFill>
                <a:latin typeface="Calibri"/>
                <a:ea typeface="Calibri"/>
                <a:cs typeface="Calibri"/>
                <a:sym typeface="Calibri"/>
              </a:rPr>
              <a:t>BUCUREȘTI</a:t>
            </a:r>
            <a:endParaRPr sz="4600" b="1" i="0" u="none" strike="noStrike" cap="none">
              <a:solidFill>
                <a:srgbClr val="FFFFFF"/>
              </a:solidFill>
              <a:latin typeface="Calibri"/>
              <a:ea typeface="Calibri"/>
              <a:cs typeface="Calibri"/>
              <a:sym typeface="Calibri"/>
            </a:endParaRPr>
          </a:p>
          <a:p>
            <a:pPr marL="914400" marR="0" lvl="0" indent="0" algn="ctr"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ctr"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pic>
        <p:nvPicPr>
          <p:cNvPr id="313" name="Google Shape;313;g3442e07a9fa_0_0"/>
          <p:cNvPicPr preferRelativeResize="0"/>
          <p:nvPr/>
        </p:nvPicPr>
        <p:blipFill rotWithShape="1">
          <a:blip r:embed="rId3">
            <a:alphaModFix/>
          </a:blip>
          <a:srcRect/>
          <a:stretch/>
        </p:blipFill>
        <p:spPr>
          <a:xfrm>
            <a:off x="3313146" y="487725"/>
            <a:ext cx="5681629" cy="3458865"/>
          </a:xfrm>
          <a:prstGeom prst="rect">
            <a:avLst/>
          </a:prstGeom>
          <a:noFill/>
          <a:ln>
            <a:noFill/>
          </a:ln>
        </p:spPr>
      </p:pic>
      <p:sp>
        <p:nvSpPr>
          <p:cNvPr id="314" name="Google Shape;314;g3442e07a9fa_0_0"/>
          <p:cNvSpPr txBox="1"/>
          <p:nvPr/>
        </p:nvSpPr>
        <p:spPr>
          <a:xfrm>
            <a:off x="-73920" y="4711350"/>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5. CONCLUZII</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chemeClr val="dk1"/>
              </a:solidFill>
              <a:latin typeface="Calibri"/>
              <a:ea typeface="Calibri"/>
              <a:cs typeface="Calibri"/>
              <a:sym typeface="Calibri"/>
            </a:endParaRPr>
          </a:p>
        </p:txBody>
      </p:sp>
      <p:sp>
        <p:nvSpPr>
          <p:cNvPr id="315" name="Google Shape;315;g3442e07a9fa_0_0"/>
          <p:cNvSpPr txBox="1"/>
          <p:nvPr/>
        </p:nvSpPr>
        <p:spPr>
          <a:xfrm>
            <a:off x="140100" y="4038667"/>
            <a:ext cx="8863800" cy="738900"/>
          </a:xfrm>
          <a:prstGeom prst="rect">
            <a:avLst/>
          </a:prstGeom>
          <a:noFill/>
          <a:ln>
            <a:noFill/>
          </a:ln>
        </p:spPr>
        <p:txBody>
          <a:bodyPr spcFirstLastPara="1" wrap="square" lIns="91425" tIns="91425" rIns="91425" bIns="91425" anchor="t" anchorCtr="0">
            <a:spAutoFit/>
          </a:bodyPr>
          <a:lstStyle/>
          <a:p>
            <a:pPr marR="0" lvl="0" algn="l" rtl="0">
              <a:lnSpc>
                <a:spcPct val="100000"/>
              </a:lnSpc>
              <a:spcBef>
                <a:spcPts val="0"/>
              </a:spcBef>
              <a:spcAft>
                <a:spcPts val="0"/>
              </a:spcAft>
              <a:buClr>
                <a:srgbClr val="000000"/>
              </a:buClr>
              <a:buSzPts val="1300"/>
              <a:buFont typeface="Arial"/>
              <a:buNone/>
            </a:pPr>
            <a:r>
              <a:rPr lang="ro" sz="1200" i="1" dirty="0">
                <a:latin typeface="Calibri"/>
                <a:ea typeface="Calibri"/>
                <a:cs typeface="Calibri"/>
                <a:sym typeface="Calibri"/>
              </a:rPr>
              <a:t>Ai atins vreodată o piatră? Sau o bucată de marmură? Dar o bucată de metal care a stat în soare? </a:t>
            </a:r>
            <a:endParaRPr sz="1200" i="1" dirty="0">
              <a:latin typeface="Calibri"/>
              <a:ea typeface="Calibri"/>
              <a:cs typeface="Calibri"/>
              <a:sym typeface="Calibri"/>
            </a:endParaRPr>
          </a:p>
          <a:p>
            <a:pPr marR="0" lvl="0" algn="l" rtl="0">
              <a:lnSpc>
                <a:spcPct val="100000"/>
              </a:lnSpc>
              <a:spcBef>
                <a:spcPts val="0"/>
              </a:spcBef>
              <a:spcAft>
                <a:spcPts val="0"/>
              </a:spcAft>
              <a:buClr>
                <a:srgbClr val="000000"/>
              </a:buClr>
              <a:buSzPts val="1300"/>
              <a:buFont typeface="Arial"/>
              <a:buNone/>
            </a:pPr>
            <a:r>
              <a:rPr lang="ro" sz="1200" i="1" dirty="0">
                <a:latin typeface="Calibri"/>
                <a:ea typeface="Calibri"/>
                <a:cs typeface="Calibri"/>
                <a:sym typeface="Calibri"/>
              </a:rPr>
              <a:t>Unele materiale</a:t>
            </a:r>
            <a:r>
              <a:rPr lang="ro" sz="1100" dirty="0">
                <a:solidFill>
                  <a:schemeClr val="dk1"/>
                </a:solidFill>
              </a:rPr>
              <a:t> </a:t>
            </a:r>
            <a:r>
              <a:rPr lang="ro" sz="1200" i="1" dirty="0">
                <a:latin typeface="Calibri"/>
                <a:ea typeface="Calibri"/>
                <a:cs typeface="Calibri"/>
                <a:sym typeface="Calibri"/>
              </a:rPr>
              <a:t>precum metalul, transmit căldura rapid, în timp ce altele, ca lemnul sau vata minerală, o izolează eficient.</a:t>
            </a:r>
            <a:endParaRPr sz="1200" i="1" dirty="0">
              <a:latin typeface="Calibri"/>
              <a:ea typeface="Calibri"/>
              <a:cs typeface="Calibri"/>
              <a:sym typeface="Calibri"/>
            </a:endParaRPr>
          </a:p>
          <a:p>
            <a:pPr marR="0" lvl="0" algn="l" rtl="0">
              <a:lnSpc>
                <a:spcPct val="100000"/>
              </a:lnSpc>
              <a:spcBef>
                <a:spcPts val="0"/>
              </a:spcBef>
              <a:spcAft>
                <a:spcPts val="0"/>
              </a:spcAft>
              <a:buClr>
                <a:srgbClr val="000000"/>
              </a:buClr>
              <a:buSzPts val="1300"/>
              <a:buFont typeface="Arial"/>
              <a:buNone/>
            </a:pPr>
            <a:r>
              <a:rPr lang="ro" sz="1200" i="1" dirty="0">
                <a:latin typeface="Calibri"/>
                <a:ea typeface="Calibri"/>
                <a:cs typeface="Calibri"/>
                <a:sym typeface="Calibri"/>
              </a:rPr>
              <a:t>Așadar, putem avea pereți din orice material? Cum decidem care material este mai potrivit?</a:t>
            </a:r>
            <a:endParaRPr sz="1200" i="1" dirty="0">
              <a:latin typeface="Calibri"/>
              <a:ea typeface="Calibri"/>
              <a:cs typeface="Calibri"/>
              <a:sym typeface="Calibri"/>
            </a:endParaRPr>
          </a:p>
        </p:txBody>
      </p:sp>
      <p:pic>
        <p:nvPicPr>
          <p:cNvPr id="316" name="Google Shape;316;g3442e07a9fa_0_0"/>
          <p:cNvPicPr preferRelativeResize="0"/>
          <p:nvPr/>
        </p:nvPicPr>
        <p:blipFill>
          <a:blip r:embed="rId4">
            <a:alphaModFix/>
          </a:blip>
          <a:stretch>
            <a:fillRect/>
          </a:stretch>
        </p:blipFill>
        <p:spPr>
          <a:xfrm>
            <a:off x="214313" y="487718"/>
            <a:ext cx="2752153" cy="3458882"/>
          </a:xfrm>
          <a:prstGeom prst="rect">
            <a:avLst/>
          </a:prstGeom>
          <a:noFill/>
          <a:ln>
            <a:noFill/>
          </a:ln>
        </p:spPr>
      </p:pic>
      <p:sp>
        <p:nvSpPr>
          <p:cNvPr id="317" name="Google Shape;317;g3442e07a9fa_0_0"/>
          <p:cNvSpPr txBox="1"/>
          <p:nvPr/>
        </p:nvSpPr>
        <p:spPr>
          <a:xfrm>
            <a:off x="246750" y="3684925"/>
            <a:ext cx="236310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a:solidFill>
                  <a:schemeClr val="lt1"/>
                </a:solidFill>
                <a:latin typeface="Calibri"/>
                <a:ea typeface="Calibri"/>
                <a:cs typeface="Calibri"/>
                <a:sym typeface="Calibri"/>
              </a:rPr>
              <a:t>Locuință, Marea Britanie, ID Architecture</a:t>
            </a:r>
            <a:endParaRPr sz="8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Google Shape;323;p32"/>
          <p:cNvSpPr txBox="1"/>
          <p:nvPr/>
        </p:nvSpPr>
        <p:spPr>
          <a:xfrm>
            <a:off x="152775" y="400050"/>
            <a:ext cx="8841900" cy="473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000"/>
              <a:buFont typeface="Arial"/>
              <a:buNone/>
            </a:pPr>
            <a:r>
              <a:rPr lang="ro" sz="900" b="1" dirty="0">
                <a:solidFill>
                  <a:schemeClr val="dk1"/>
                </a:solidFill>
                <a:latin typeface="Calibri"/>
                <a:ea typeface="Calibri"/>
                <a:cs typeface="Calibri"/>
                <a:sym typeface="Calibri"/>
              </a:rPr>
              <a:t>NOTE: </a:t>
            </a:r>
            <a:r>
              <a:rPr lang="ro" sz="900" b="1" i="1" dirty="0">
                <a:solidFill>
                  <a:schemeClr val="dk1"/>
                </a:solidFill>
                <a:latin typeface="Calibri"/>
                <a:ea typeface="Calibri"/>
                <a:cs typeface="Calibri"/>
                <a:sym typeface="Calibri"/>
              </a:rPr>
              <a:t>1. </a:t>
            </a:r>
            <a:r>
              <a:rPr lang="ro" sz="900" i="1" dirty="0">
                <a:solidFill>
                  <a:schemeClr val="dk1"/>
                </a:solidFill>
                <a:latin typeface="Calibri"/>
                <a:ea typeface="Calibri"/>
                <a:cs typeface="Calibri"/>
                <a:sym typeface="Calibri"/>
              </a:rPr>
              <a:t>Se va face experimentul folosind straturi și combinații de materiale diferite, inclusiv cu strat de aer intermediar, observând caracteristicile transferului termic în fiecare situație.</a:t>
            </a:r>
            <a:endParaRPr sz="9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000"/>
              <a:buFont typeface="Arial"/>
              <a:buNone/>
            </a:pPr>
            <a:r>
              <a:rPr lang="ro" sz="900" i="1" dirty="0">
                <a:solidFill>
                  <a:schemeClr val="dk1"/>
                </a:solidFill>
                <a:latin typeface="Calibri"/>
                <a:ea typeface="Calibri"/>
                <a:cs typeface="Calibri"/>
                <a:sym typeface="Calibri"/>
              </a:rPr>
              <a:t>            </a:t>
            </a:r>
            <a:r>
              <a:rPr lang="ro" sz="900" b="1" i="1" dirty="0">
                <a:solidFill>
                  <a:schemeClr val="dk1"/>
                </a:solidFill>
                <a:latin typeface="Calibri"/>
                <a:ea typeface="Calibri"/>
                <a:cs typeface="Calibri"/>
                <a:sym typeface="Calibri"/>
              </a:rPr>
              <a:t>2.</a:t>
            </a:r>
            <a:r>
              <a:rPr lang="ro" sz="900" i="1" dirty="0">
                <a:solidFill>
                  <a:schemeClr val="dk1"/>
                </a:solidFill>
                <a:latin typeface="Calibri"/>
                <a:ea typeface="Calibri"/>
                <a:cs typeface="Calibri"/>
                <a:sym typeface="Calibri"/>
              </a:rPr>
              <a:t> Dacă nu dispuneți de un calorimetru, experimentul se poate face și mai simplu, folosind un vas din material bun conductor (de ex, metalic) în care puneți sursa rece sau fierbinte.</a:t>
            </a:r>
            <a:endParaRPr sz="1000" b="1" i="1" u="sng"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ro" sz="1000" b="1" u="sng" dirty="0">
                <a:solidFill>
                  <a:schemeClr val="dk1"/>
                </a:solidFill>
                <a:latin typeface="Calibri"/>
                <a:ea typeface="Calibri"/>
                <a:cs typeface="Calibri"/>
                <a:sym typeface="Calibri"/>
              </a:rPr>
              <a:t>Surse</a:t>
            </a:r>
            <a:r>
              <a:rPr lang="ro" sz="1000" b="1" i="0" u="sng" strike="noStrike" cap="none" dirty="0">
                <a:solidFill>
                  <a:schemeClr val="dk1"/>
                </a:solidFill>
                <a:latin typeface="Calibri"/>
                <a:ea typeface="Calibri"/>
                <a:cs typeface="Calibri"/>
                <a:sym typeface="Calibri"/>
              </a:rPr>
              <a:t>:</a:t>
            </a:r>
            <a:endParaRPr sz="1000" b="1" i="0" u="sng" strike="noStrike" cap="none" dirty="0">
              <a:solidFill>
                <a:schemeClr val="dk1"/>
              </a:solidFill>
              <a:latin typeface="Calibri"/>
              <a:ea typeface="Calibri"/>
              <a:cs typeface="Calibri"/>
              <a:sym typeface="Calibri"/>
            </a:endParaRPr>
          </a:p>
          <a:p>
            <a:pPr marL="457200" lvl="0" indent="-273050" algn="l" rtl="0">
              <a:spcBef>
                <a:spcPts val="0"/>
              </a:spcBef>
              <a:spcAft>
                <a:spcPts val="0"/>
              </a:spcAft>
              <a:buSzPts val="700"/>
              <a:buFont typeface="Calibri"/>
              <a:buChar char="●"/>
            </a:pPr>
            <a:r>
              <a:rPr lang="ro" sz="700" dirty="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https://manuale.edu.ro/manuale/Clasa%20a%20VI-a/Fizica/Q09SSU5UIExPR0lTVElD/#p=65</a:t>
            </a:r>
            <a:endParaRPr sz="700" dirty="0">
              <a:solidFill>
                <a:schemeClr val="dk1"/>
              </a:solidFill>
              <a:latin typeface="Calibri"/>
              <a:ea typeface="Calibri"/>
              <a:cs typeface="Calibri"/>
              <a:sym typeface="Calibri"/>
            </a:endParaRPr>
          </a:p>
          <a:p>
            <a:pPr marL="457200" lvl="0" indent="-273050" algn="l" rtl="0">
              <a:spcBef>
                <a:spcPts val="0"/>
              </a:spcBef>
              <a:spcAft>
                <a:spcPts val="0"/>
              </a:spcAft>
              <a:buSzPts val="700"/>
              <a:buFont typeface="Calibri"/>
              <a:buChar char="●"/>
            </a:pPr>
            <a:r>
              <a:rPr lang="ro" sz="700" dirty="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https://manuale.edu.ro/manuale/Clasa%20a%20VIII-a/Fizica/Uy5DLiBBUlQgS0xFVFQg/#book/u01-016-17</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https://www.youtube.com/watch?v=Ok5sxaSqtGk</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https://manuale.edu.ro/manuale/Clasa%20a%20VI-a/Educatie%20tehnologica%20si%20aplicatii%20practice/R1JVUCBFRElUT1JJQUwg/</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https://www.youtube.com/watch?v=EwnnHyZdijM</a:t>
            </a:r>
            <a:endParaRPr sz="7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ro" sz="1000" b="1" u="sng" dirty="0">
                <a:solidFill>
                  <a:schemeClr val="dk1"/>
                </a:solidFill>
                <a:latin typeface="Calibri"/>
                <a:ea typeface="Calibri"/>
                <a:cs typeface="Calibri"/>
                <a:sym typeface="Calibri"/>
              </a:rPr>
              <a:t>Credite foto:</a:t>
            </a:r>
            <a:endParaRPr sz="700" u="sng"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https://manuale.edu.ro/manuale/Clasa%20a%20VIII-a/Fizica/Uy5DLiBBUlQgS0xFVFQg/#book/u01-018-19</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https://www.anuala.ro/proiecte/2022/224/</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https://oar.archi/buna-practica/cumulus-architecture-casa-syaa-prahova/</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https://ro.pinterest.com/pin/2040762318461262/</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https://ro.pinterest.com/pin/35114072087119011/</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0">
                  <a:extLst>
                    <a:ext uri="{A12FA001-AC4F-418D-AE19-62706E023703}">
                      <ahyp:hlinkClr xmlns:ahyp="http://schemas.microsoft.com/office/drawing/2018/hyperlinkcolor" val="tx"/>
                    </a:ext>
                  </a:extLst>
                </a:hlinkClick>
              </a:rPr>
              <a:t>https://ro.pinterest.com/pin/13862711349364107/</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1">
                  <a:extLst>
                    <a:ext uri="{A12FA001-AC4F-418D-AE19-62706E023703}">
                      <ahyp:hlinkClr xmlns:ahyp="http://schemas.microsoft.com/office/drawing/2018/hyperlinkcolor" val="tx"/>
                    </a:ext>
                  </a:extLst>
                </a:hlinkClick>
              </a:rPr>
              <a:t>https://ro.pinterest.com/pin/5418462046270125/</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2">
                  <a:extLst>
                    <a:ext uri="{A12FA001-AC4F-418D-AE19-62706E023703}">
                      <ahyp:hlinkClr xmlns:ahyp="http://schemas.microsoft.com/office/drawing/2018/hyperlinkcolor" val="tx"/>
                    </a:ext>
                  </a:extLst>
                </a:hlinkClick>
              </a:rPr>
              <a:t>https://ro.pinterest.com/pin/169799848446220197/</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3">
                  <a:extLst>
                    <a:ext uri="{A12FA001-AC4F-418D-AE19-62706E023703}">
                      <ahyp:hlinkClr xmlns:ahyp="http://schemas.microsoft.com/office/drawing/2018/hyperlinkcolor" val="tx"/>
                    </a:ext>
                  </a:extLst>
                </a:hlinkClick>
              </a:rPr>
              <a:t>https://ro.pinterest.com/pin/743938432219986529/</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4">
                  <a:extLst>
                    <a:ext uri="{A12FA001-AC4F-418D-AE19-62706E023703}">
                      <ahyp:hlinkClr xmlns:ahyp="http://schemas.microsoft.com/office/drawing/2018/hyperlinkcolor" val="tx"/>
                    </a:ext>
                  </a:extLst>
                </a:hlinkClick>
              </a:rPr>
              <a:t>https://ro.pinterest.com/pin/119556565104763266/</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5">
                  <a:extLst>
                    <a:ext uri="{A12FA001-AC4F-418D-AE19-62706E023703}">
                      <ahyp:hlinkClr xmlns:ahyp="http://schemas.microsoft.com/office/drawing/2018/hyperlinkcolor" val="tx"/>
                    </a:ext>
                  </a:extLst>
                </a:hlinkClick>
              </a:rPr>
              <a:t>https://ro.pinterest.com/pin/678565868893017984/</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6">
                  <a:extLst>
                    <a:ext uri="{A12FA001-AC4F-418D-AE19-62706E023703}">
                      <ahyp:hlinkClr xmlns:ahyp="http://schemas.microsoft.com/office/drawing/2018/hyperlinkcolor" val="tx"/>
                    </a:ext>
                  </a:extLst>
                </a:hlinkClick>
              </a:rPr>
              <a:t>https://ro.pinterest.com/pin/8866530508663654/</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7">
                  <a:extLst>
                    <a:ext uri="{A12FA001-AC4F-418D-AE19-62706E023703}">
                      <ahyp:hlinkClr xmlns:ahyp="http://schemas.microsoft.com/office/drawing/2018/hyperlinkcolor" val="tx"/>
                    </a:ext>
                  </a:extLst>
                </a:hlinkClick>
              </a:rPr>
              <a:t>https://nouatei.ro/blog/bca-vs-caramida-ce-aleg-pentru-casa/</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8">
                  <a:extLst>
                    <a:ext uri="{A12FA001-AC4F-418D-AE19-62706E023703}">
                      <ahyp:hlinkClr xmlns:ahyp="http://schemas.microsoft.com/office/drawing/2018/hyperlinkcolor" val="tx"/>
                    </a:ext>
                  </a:extLst>
                </a:hlinkClick>
              </a:rPr>
              <a:t>https://www.macostore.ro/termoizolatii/vata-minerala-bazaltica-ravatherm-etics-30-600-x-1200-mm.html</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19">
                  <a:extLst>
                    <a:ext uri="{A12FA001-AC4F-418D-AE19-62706E023703}">
                      <ahyp:hlinkClr xmlns:ahyp="http://schemas.microsoft.com/office/drawing/2018/hyperlinkcolor" val="tx"/>
                    </a:ext>
                  </a:extLst>
                </a:hlinkClick>
              </a:rPr>
              <a:t>https://policonstruct.md/product/polistiren-expandat-ignifugat-fs-25-1000x500x50mm/</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20">
                  <a:extLst>
                    <a:ext uri="{A12FA001-AC4F-418D-AE19-62706E023703}">
                      <ahyp:hlinkClr xmlns:ahyp="http://schemas.microsoft.com/office/drawing/2018/hyperlinkcolor" val="tx"/>
                    </a:ext>
                  </a:extLst>
                </a:hlinkClick>
              </a:rPr>
              <a:t>https://ro.pinterest.com/pin/99782947992422510/</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https://ro.pinterest.com/pin/36239971995517641/</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https://www.carinatataranu.ro/calatorii/cula-isvoranu-geblescu/</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https://www.igloo.ro/doua-cule-gemene/</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https://e-zeppelin.ro/casa-cu-soare-casa-pasiva-casa-cu-gemeni/</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21">
                  <a:extLst>
                    <a:ext uri="{A12FA001-AC4F-418D-AE19-62706E023703}">
                      <ahyp:hlinkClr xmlns:ahyp="http://schemas.microsoft.com/office/drawing/2018/hyperlinkcolor" val="tx"/>
                    </a:ext>
                  </a:extLst>
                </a:hlinkClick>
              </a:rPr>
              <a:t>https://www.sothebysrealty.ro/blog/traditii-in-spatii-modern</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https://www.doxar.ro/blog/tipuri-de-imbinari-des-folosite-in-constructia-caselor-din-lemn</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22">
                  <a:extLst>
                    <a:ext uri="{A12FA001-AC4F-418D-AE19-62706E023703}">
                      <ahyp:hlinkClr xmlns:ahyp="http://schemas.microsoft.com/office/drawing/2018/hyperlinkcolor" val="tx"/>
                    </a:ext>
                  </a:extLst>
                </a:hlinkClick>
              </a:rPr>
              <a:t>http://prispa.org/sde2012/casa/</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23">
                  <a:extLst>
                    <a:ext uri="{A12FA001-AC4F-418D-AE19-62706E023703}">
                      <ahyp:hlinkClr xmlns:ahyp="http://schemas.microsoft.com/office/drawing/2018/hyperlinkcolor" val="tx"/>
                    </a:ext>
                  </a:extLst>
                </a:hlinkClick>
              </a:rPr>
              <a:t>https://www.spatiulconstruit.ro/articol/castigatorul-romanian-building-awards-2016-a-dovedit-cum-valoarea-spatiului-construit-trece-de-constructie/19874</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https://pngtree.com/freepng/two-ice-cubes_13022316.html</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24">
                  <a:extLst>
                    <a:ext uri="{A12FA001-AC4F-418D-AE19-62706E023703}">
                      <ahyp:hlinkClr xmlns:ahyp="http://schemas.microsoft.com/office/drawing/2018/hyperlinkcolor" val="tx"/>
                    </a:ext>
                  </a:extLst>
                </a:hlinkClick>
              </a:rPr>
              <a:t>https://eduboom.ro/video/1714/coeficien-i-calorici-calorimetrie</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25">
                  <a:extLst>
                    <a:ext uri="{A12FA001-AC4F-418D-AE19-62706E023703}">
                      <ahyp:hlinkClr xmlns:ahyp="http://schemas.microsoft.com/office/drawing/2018/hyperlinkcolor" val="tx"/>
                    </a:ext>
                  </a:extLst>
                </a:hlinkClick>
              </a:rPr>
              <a:t>https://sfaturi.decathlon.ro/alege-corect-imbracamintea-pentru-trekking-cu-tehnica-celor-4-straturi</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https://www.archdaily.com/879228/the-15-most-popular-architectural-materials-and-products-of-2017</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uFill>
                  <a:noFill/>
                </a:uFill>
                <a:latin typeface="Calibri"/>
                <a:ea typeface="Calibri"/>
                <a:cs typeface="Calibri"/>
                <a:sym typeface="Calibri"/>
                <a:hlinkClick r:id="rId26">
                  <a:extLst>
                    <a:ext uri="{A12FA001-AC4F-418D-AE19-62706E023703}">
                      <ahyp:hlinkClr xmlns:ahyp="http://schemas.microsoft.com/office/drawing/2018/hyperlinkcolor" val="tx"/>
                    </a:ext>
                  </a:extLst>
                </a:hlinkClick>
              </a:rPr>
              <a:t>https://oar.archi/wp-content/uploads/2021/02/ghid_de_arhitectura_zona_secuime_pdf_1510930319.pdf</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https://ro.pinterest.com/pin/51932201947429223/</a:t>
            </a:r>
            <a:endParaRPr sz="700" dirty="0">
              <a:solidFill>
                <a:schemeClr val="dk1"/>
              </a:solidFill>
              <a:latin typeface="Calibri"/>
              <a:ea typeface="Calibri"/>
              <a:cs typeface="Calibri"/>
              <a:sym typeface="Calibri"/>
            </a:endParaRPr>
          </a:p>
          <a:p>
            <a:pPr marL="457200" lvl="0" indent="-273050" algn="l" rtl="0">
              <a:spcBef>
                <a:spcPts val="0"/>
              </a:spcBef>
              <a:spcAft>
                <a:spcPts val="0"/>
              </a:spcAft>
              <a:buClr>
                <a:schemeClr val="dk1"/>
              </a:buClr>
              <a:buSzPts val="700"/>
              <a:buFont typeface="Calibri"/>
              <a:buChar char="●"/>
            </a:pPr>
            <a:r>
              <a:rPr lang="ro" sz="700" dirty="0">
                <a:solidFill>
                  <a:schemeClr val="dk1"/>
                </a:solidFill>
                <a:latin typeface="Calibri"/>
                <a:ea typeface="Calibri"/>
                <a:cs typeface="Calibri"/>
                <a:sym typeface="Calibri"/>
              </a:rPr>
              <a:t>https://mustash.ro/fetru/3670-4210-fetru-color-3-mm.html#/1489-fetru_3_mm-alb_20x30_cm</a:t>
            </a:r>
            <a:endParaRPr sz="700" b="0" i="0" strike="noStrike" cap="none" dirty="0">
              <a:solidFill>
                <a:srgbClr val="FF33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g30528bb5d7c_0_3"/>
          <p:cNvSpPr/>
          <p:nvPr/>
        </p:nvSpPr>
        <p:spPr>
          <a:xfrm>
            <a:off x="5012267" y="132046"/>
            <a:ext cx="3909300" cy="25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9" name="Google Shape;329;g30528bb5d7c_0_3"/>
          <p:cNvPicPr preferRelativeResize="0"/>
          <p:nvPr/>
        </p:nvPicPr>
        <p:blipFill rotWithShape="1">
          <a:blip r:embed="rId3">
            <a:alphaModFix/>
          </a:blip>
          <a:srcRect/>
          <a:stretch/>
        </p:blipFill>
        <p:spPr>
          <a:xfrm>
            <a:off x="1542093" y="219112"/>
            <a:ext cx="5863447" cy="4713250"/>
          </a:xfrm>
          <a:prstGeom prst="rect">
            <a:avLst/>
          </a:prstGeom>
          <a:noFill/>
          <a:ln>
            <a:noFill/>
          </a:ln>
        </p:spPr>
      </p:pic>
      <p:sp>
        <p:nvSpPr>
          <p:cNvPr id="330" name="Google Shape;330;g30528bb5d7c_0_3"/>
          <p:cNvSpPr txBox="1">
            <a:spLocks noGrp="1"/>
          </p:cNvSpPr>
          <p:nvPr>
            <p:ph type="subTitle" idx="1"/>
          </p:nvPr>
        </p:nvSpPr>
        <p:spPr>
          <a:xfrm>
            <a:off x="1917942" y="999578"/>
            <a:ext cx="5111700" cy="2632800"/>
          </a:xfrm>
          <a:prstGeom prst="rect">
            <a:avLst/>
          </a:prstGeom>
          <a:noFill/>
          <a:ln>
            <a:noFill/>
          </a:ln>
        </p:spPr>
        <p:txBody>
          <a:bodyPr spcFirstLastPara="1" wrap="square" lIns="91425" tIns="91425" rIns="91425" bIns="91425" anchor="b" anchorCtr="0">
            <a:normAutofit/>
          </a:bodyPr>
          <a:lstStyle/>
          <a:p>
            <a:pPr marL="0" marR="0" lvl="0" indent="0" algn="ctr" rtl="0">
              <a:lnSpc>
                <a:spcPct val="120000"/>
              </a:lnSpc>
              <a:spcBef>
                <a:spcPts val="0"/>
              </a:spcBef>
              <a:spcAft>
                <a:spcPts val="0"/>
              </a:spcAft>
              <a:buClr>
                <a:schemeClr val="dk1"/>
              </a:buClr>
              <a:buSzPts val="2000"/>
              <a:buFont typeface="Arial"/>
              <a:buNone/>
            </a:pPr>
            <a:r>
              <a:rPr lang="ro" sz="5900" b="1">
                <a:solidFill>
                  <a:schemeClr val="dk1"/>
                </a:solidFill>
                <a:latin typeface="Calibri"/>
                <a:ea typeface="Calibri"/>
                <a:cs typeface="Calibri"/>
                <a:sym typeface="Calibri"/>
              </a:rPr>
              <a:t>Resurse suplimentare</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2"/>
          <p:cNvPicPr preferRelativeResize="0"/>
          <p:nvPr/>
        </p:nvPicPr>
        <p:blipFill rotWithShape="1">
          <a:blip r:embed="rId3">
            <a:alphaModFix/>
          </a:blip>
          <a:srcRect/>
          <a:stretch/>
        </p:blipFill>
        <p:spPr>
          <a:xfrm>
            <a:off x="1542093" y="219112"/>
            <a:ext cx="5863447" cy="4713250"/>
          </a:xfrm>
          <a:prstGeom prst="rect">
            <a:avLst/>
          </a:prstGeom>
          <a:noFill/>
          <a:ln>
            <a:noFill/>
          </a:ln>
        </p:spPr>
      </p:pic>
      <p:sp>
        <p:nvSpPr>
          <p:cNvPr id="30" name="Google Shape;30;p2"/>
          <p:cNvSpPr txBox="1">
            <a:spLocks noGrp="1"/>
          </p:cNvSpPr>
          <p:nvPr>
            <p:ph type="subTitle" idx="1"/>
          </p:nvPr>
        </p:nvSpPr>
        <p:spPr>
          <a:xfrm>
            <a:off x="2255346" y="1147127"/>
            <a:ext cx="4633307" cy="2849245"/>
          </a:xfrm>
          <a:prstGeom prst="rect">
            <a:avLst/>
          </a:prstGeom>
          <a:noFill/>
          <a:ln>
            <a:noFill/>
          </a:ln>
        </p:spPr>
        <p:txBody>
          <a:bodyPr spcFirstLastPara="1" wrap="square" lIns="91425" tIns="91425" rIns="91425" bIns="91425" anchor="b" anchorCtr="0">
            <a:normAutofit fontScale="55000" lnSpcReduction="20000"/>
          </a:bodyPr>
          <a:lstStyle/>
          <a:p>
            <a:pPr marL="0" marR="0" lvl="0" indent="0" algn="ctr" rtl="0">
              <a:lnSpc>
                <a:spcPct val="120000"/>
              </a:lnSpc>
              <a:spcBef>
                <a:spcPts val="0"/>
              </a:spcBef>
              <a:spcAft>
                <a:spcPts val="0"/>
              </a:spcAft>
              <a:buClr>
                <a:schemeClr val="dk1"/>
              </a:buClr>
              <a:buSzPct val="100000"/>
              <a:buFont typeface="Arial"/>
              <a:buNone/>
            </a:pPr>
            <a:r>
              <a:rPr lang="ro" sz="6700" b="1" i="0" u="none" strike="noStrike" cap="none" dirty="0">
                <a:solidFill>
                  <a:schemeClr val="dk1"/>
                </a:solidFill>
                <a:latin typeface="Calibri"/>
                <a:ea typeface="Calibri"/>
                <a:cs typeface="Calibri"/>
                <a:sym typeface="Calibri"/>
              </a:rPr>
              <a:t>PEREȚI</a:t>
            </a:r>
            <a:r>
              <a:rPr lang="ro" sz="6700" b="1" dirty="0">
                <a:solidFill>
                  <a:schemeClr val="dk1"/>
                </a:solidFill>
                <a:latin typeface="Calibri"/>
                <a:ea typeface="Calibri"/>
                <a:cs typeface="Calibri"/>
                <a:sym typeface="Calibri"/>
              </a:rPr>
              <a:t> BINE ÎMBRĂCAȚI</a:t>
            </a:r>
            <a:endParaRPr sz="5800" b="0" i="0" u="none" strike="noStrike" cap="none" dirty="0">
              <a:solidFill>
                <a:srgbClr val="000000"/>
              </a:solidFill>
              <a:latin typeface="Arial"/>
              <a:ea typeface="Arial"/>
              <a:cs typeface="Arial"/>
              <a:sym typeface="Arial"/>
            </a:endParaRPr>
          </a:p>
          <a:p>
            <a:pPr marL="0" marR="0" lvl="0" indent="0" algn="ctr" rtl="0">
              <a:lnSpc>
                <a:spcPct val="110000"/>
              </a:lnSpc>
              <a:spcBef>
                <a:spcPts val="0"/>
              </a:spcBef>
              <a:spcAft>
                <a:spcPts val="0"/>
              </a:spcAft>
              <a:buClr>
                <a:schemeClr val="dk1"/>
              </a:buClr>
              <a:buSzPct val="113555"/>
              <a:buFont typeface="Arial"/>
              <a:buNone/>
            </a:pPr>
            <a:r>
              <a:rPr lang="ro" sz="5900" b="1" dirty="0">
                <a:solidFill>
                  <a:schemeClr val="dk1"/>
                </a:solidFill>
                <a:latin typeface="Calibri"/>
                <a:ea typeface="Calibri"/>
                <a:cs typeface="Calibri"/>
                <a:sym typeface="Calibri"/>
              </a:rPr>
              <a:t>Contactul termic.</a:t>
            </a:r>
            <a:endParaRPr sz="5900" b="1" dirty="0">
              <a:solidFill>
                <a:schemeClr val="dk1"/>
              </a:solidFill>
              <a:latin typeface="Calibri"/>
              <a:ea typeface="Calibri"/>
              <a:cs typeface="Calibri"/>
              <a:sym typeface="Calibri"/>
            </a:endParaRPr>
          </a:p>
          <a:p>
            <a:pPr marL="0" marR="0" lvl="0" indent="0" algn="ctr" rtl="0">
              <a:lnSpc>
                <a:spcPct val="110000"/>
              </a:lnSpc>
              <a:spcBef>
                <a:spcPts val="0"/>
              </a:spcBef>
              <a:spcAft>
                <a:spcPts val="0"/>
              </a:spcAft>
              <a:buClr>
                <a:schemeClr val="dk1"/>
              </a:buClr>
              <a:buSzPct val="113556"/>
              <a:buFont typeface="Arial"/>
              <a:buNone/>
            </a:pPr>
            <a:r>
              <a:rPr lang="ro" sz="5900" b="1" dirty="0">
                <a:solidFill>
                  <a:schemeClr val="dk1"/>
                </a:solidFill>
                <a:latin typeface="Calibri"/>
                <a:ea typeface="Calibri"/>
                <a:cs typeface="Calibri"/>
                <a:sym typeface="Calibri"/>
              </a:rPr>
              <a:t>C</a:t>
            </a:r>
            <a:r>
              <a:rPr lang="ro" sz="5900" b="1" i="0" u="none" strike="noStrike" cap="none" dirty="0">
                <a:solidFill>
                  <a:schemeClr val="dk1"/>
                </a:solidFill>
                <a:latin typeface="Calibri"/>
                <a:ea typeface="Calibri"/>
                <a:cs typeface="Calibri"/>
                <a:sym typeface="Calibri"/>
              </a:rPr>
              <a:t>onducți</a:t>
            </a:r>
            <a:r>
              <a:rPr lang="ro" sz="5900" b="1" dirty="0">
                <a:solidFill>
                  <a:schemeClr val="dk1"/>
                </a:solidFill>
                <a:latin typeface="Calibri"/>
                <a:ea typeface="Calibri"/>
                <a:cs typeface="Calibri"/>
                <a:sym typeface="Calibri"/>
              </a:rPr>
              <a:t>a</a:t>
            </a:r>
            <a:r>
              <a:rPr lang="ro" sz="5900" b="1" i="0" u="none" strike="noStrike" cap="none" dirty="0">
                <a:solidFill>
                  <a:schemeClr val="dk1"/>
                </a:solidFill>
                <a:latin typeface="Calibri"/>
                <a:ea typeface="Calibri"/>
                <a:cs typeface="Calibri"/>
                <a:sym typeface="Calibri"/>
              </a:rPr>
              <a:t> termică</a:t>
            </a:r>
            <a:endParaRPr dirty="0"/>
          </a:p>
          <a:p>
            <a:pPr marL="0" marR="0" lvl="0" indent="0" algn="ctr" rtl="0">
              <a:lnSpc>
                <a:spcPct val="120000"/>
              </a:lnSpc>
              <a:spcBef>
                <a:spcPts val="0"/>
              </a:spcBef>
              <a:spcAft>
                <a:spcPts val="0"/>
              </a:spcAft>
              <a:buClr>
                <a:schemeClr val="dk1"/>
              </a:buClr>
              <a:buSzPct val="113555"/>
              <a:buFont typeface="Arial"/>
              <a:buNone/>
            </a:pPr>
            <a:r>
              <a:rPr lang="ro" sz="2800" b="0" i="0" u="none" strike="noStrike" cap="none" dirty="0">
                <a:solidFill>
                  <a:schemeClr val="dk1"/>
                </a:solidFill>
                <a:latin typeface="Calibri"/>
                <a:ea typeface="Calibri"/>
                <a:cs typeface="Calibri"/>
                <a:sym typeface="Calibri"/>
              </a:rPr>
              <a:t>Fizică, clasa a VI-a și a VIII-a</a:t>
            </a:r>
            <a:endParaRPr sz="2800" b="0" i="0" u="none" strike="noStrike" cap="none" dirty="0">
              <a:solidFill>
                <a:schemeClr val="dk1"/>
              </a:solidFill>
              <a:latin typeface="Calibri"/>
              <a:ea typeface="Calibri"/>
              <a:cs typeface="Calibri"/>
              <a:sym typeface="Calibri"/>
            </a:endParaRPr>
          </a:p>
          <a:p>
            <a:pPr marL="0" marR="0" lvl="0" indent="0" algn="ctr" rtl="0">
              <a:lnSpc>
                <a:spcPct val="120000"/>
              </a:lnSpc>
              <a:spcBef>
                <a:spcPts val="0"/>
              </a:spcBef>
              <a:spcAft>
                <a:spcPts val="0"/>
              </a:spcAft>
              <a:buClr>
                <a:schemeClr val="dk1"/>
              </a:buClr>
              <a:buSzPct val="100000"/>
              <a:buFont typeface="Arial"/>
              <a:buNone/>
            </a:pPr>
            <a:r>
              <a:rPr lang="ro" sz="2000" b="0" i="0" u="none" strike="noStrike" cap="none" dirty="0">
                <a:solidFill>
                  <a:schemeClr val="dk1"/>
                </a:solidFill>
                <a:latin typeface="Calibri"/>
                <a:ea typeface="Calibri"/>
                <a:cs typeface="Calibri"/>
                <a:sym typeface="Calibri"/>
              </a:rPr>
              <a:t>legătură cu Educați</a:t>
            </a:r>
            <a:r>
              <a:rPr lang="ro" sz="2000" dirty="0">
                <a:solidFill>
                  <a:schemeClr val="dk1"/>
                </a:solidFill>
                <a:latin typeface="Calibri"/>
                <a:ea typeface="Calibri"/>
                <a:cs typeface="Calibri"/>
                <a:sym typeface="Calibri"/>
              </a:rPr>
              <a:t>a</a:t>
            </a:r>
            <a:r>
              <a:rPr lang="ro" sz="2000" b="0" i="0" u="none" strike="noStrike" cap="none" dirty="0">
                <a:solidFill>
                  <a:schemeClr val="dk1"/>
                </a:solidFill>
                <a:latin typeface="Calibri"/>
                <a:ea typeface="Calibri"/>
                <a:cs typeface="Calibri"/>
                <a:sym typeface="Calibri"/>
              </a:rPr>
              <a:t> tehnologică</a:t>
            </a:r>
            <a:endParaRPr sz="2000" b="0" i="0" u="none" strike="noStrike" cap="none" dirty="0">
              <a:solidFill>
                <a:schemeClr val="dk1"/>
              </a:solidFill>
              <a:latin typeface="Calibri"/>
              <a:ea typeface="Calibri"/>
              <a:cs typeface="Calibri"/>
              <a:sym typeface="Calibri"/>
            </a:endParaRPr>
          </a:p>
        </p:txBody>
      </p:sp>
      <p:sp>
        <p:nvSpPr>
          <p:cNvPr id="31" name="Google Shape;31;p2"/>
          <p:cNvSpPr txBox="1">
            <a:spLocks noGrp="1"/>
          </p:cNvSpPr>
          <p:nvPr>
            <p:ph type="subTitle" idx="2"/>
          </p:nvPr>
        </p:nvSpPr>
        <p:spPr>
          <a:xfrm>
            <a:off x="183700" y="4412800"/>
            <a:ext cx="3041700" cy="601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770"/>
              <a:buFont typeface="Arial"/>
              <a:buNone/>
            </a:pPr>
            <a:r>
              <a:rPr lang="ro" sz="1100" b="0" i="0" u="none" strike="noStrike" cap="none">
                <a:solidFill>
                  <a:schemeClr val="dk1"/>
                </a:solidFill>
                <a:latin typeface="Calibri"/>
                <a:ea typeface="Calibri"/>
                <a:cs typeface="Calibri"/>
                <a:sym typeface="Calibri"/>
              </a:rPr>
              <a:t>AUTORI CONCEPT</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770"/>
              <a:buFont typeface="Arial"/>
              <a:buNone/>
            </a:pPr>
            <a:r>
              <a:rPr lang="ro" sz="1100" b="0" i="0" u="none" strike="noStrike" cap="none">
                <a:solidFill>
                  <a:schemeClr val="dk1"/>
                </a:solidFill>
                <a:latin typeface="Calibri"/>
                <a:ea typeface="Calibri"/>
                <a:cs typeface="Calibri"/>
                <a:sym typeface="Calibri"/>
              </a:rPr>
              <a:t>profesor: Daniela Moraru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770"/>
              <a:buFont typeface="Arial"/>
              <a:buNone/>
            </a:pPr>
            <a:r>
              <a:rPr lang="ro" sz="1100" b="0" i="0" u="none" strike="noStrike" cap="none">
                <a:solidFill>
                  <a:schemeClr val="dk1"/>
                </a:solidFill>
                <a:latin typeface="Calibri"/>
                <a:ea typeface="Calibri"/>
                <a:cs typeface="Calibri"/>
                <a:sym typeface="Calibri"/>
              </a:rPr>
              <a:t>arhitect: Ioana Moraru, Vlad Moraru</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7"/>
          <p:cNvPicPr preferRelativeResize="0"/>
          <p:nvPr/>
        </p:nvPicPr>
        <p:blipFill rotWithShape="1">
          <a:blip r:embed="rId3">
            <a:alphaModFix/>
          </a:blip>
          <a:srcRect t="21939"/>
          <a:stretch/>
        </p:blipFill>
        <p:spPr>
          <a:xfrm>
            <a:off x="1580259" y="3318485"/>
            <a:ext cx="973075" cy="1443065"/>
          </a:xfrm>
          <a:prstGeom prst="rect">
            <a:avLst/>
          </a:prstGeom>
          <a:noFill/>
          <a:ln>
            <a:noFill/>
          </a:ln>
        </p:spPr>
      </p:pic>
      <p:sp>
        <p:nvSpPr>
          <p:cNvPr id="336" name="Google Shape;336;p7"/>
          <p:cNvSpPr txBox="1"/>
          <p:nvPr/>
        </p:nvSpPr>
        <p:spPr>
          <a:xfrm>
            <a:off x="135826" y="4706285"/>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a:solidFill>
                  <a:schemeClr val="dk1"/>
                </a:solidFill>
                <a:latin typeface="Calibri"/>
                <a:ea typeface="Calibri"/>
                <a:cs typeface="Calibri"/>
                <a:sym typeface="Calibri"/>
              </a:rPr>
              <a:t>6</a:t>
            </a:r>
            <a:r>
              <a:rPr lang="ro" sz="7200" b="1" i="0" u="none" strike="noStrike" cap="none">
                <a:solidFill>
                  <a:schemeClr val="dk1"/>
                </a:solidFill>
                <a:latin typeface="Calibri"/>
                <a:ea typeface="Calibri"/>
                <a:cs typeface="Calibri"/>
                <a:sym typeface="Calibri"/>
              </a:rPr>
              <a:t>. </a:t>
            </a:r>
            <a:r>
              <a:rPr lang="ro" sz="7200" b="1">
                <a:solidFill>
                  <a:schemeClr val="dk1"/>
                </a:solidFill>
                <a:latin typeface="Calibri"/>
                <a:ea typeface="Calibri"/>
                <a:cs typeface="Calibri"/>
                <a:sym typeface="Calibri"/>
              </a:rPr>
              <a:t>RESURSE SUPLIMENTARE</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337" name="Google Shape;337;p7"/>
          <p:cNvSpPr/>
          <p:nvPr/>
        </p:nvSpPr>
        <p:spPr>
          <a:xfrm>
            <a:off x="7273075" y="1879450"/>
            <a:ext cx="1722000" cy="942600"/>
          </a:xfrm>
          <a:prstGeom prst="rect">
            <a:avLst/>
          </a:prstGeom>
          <a:solidFill>
            <a:schemeClr val="dk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endParaRPr sz="1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ro" sz="1000" b="0" i="0" u="none" strike="noStrike" cap="none">
                <a:solidFill>
                  <a:schemeClr val="lt1"/>
                </a:solidFill>
                <a:latin typeface="Calibri"/>
                <a:ea typeface="Calibri"/>
                <a:cs typeface="Calibri"/>
                <a:sym typeface="Calibri"/>
              </a:rPr>
              <a:t>Observă grosimea pereților din cele doua exemple!</a:t>
            </a:r>
            <a:endParaRPr sz="1000" b="0" i="0" u="none" strike="noStrike" cap="none">
              <a:solidFill>
                <a:schemeClr val="lt1"/>
              </a:solidFill>
              <a:latin typeface="Calibri"/>
              <a:ea typeface="Calibri"/>
              <a:cs typeface="Calibri"/>
              <a:sym typeface="Calibri"/>
            </a:endParaRPr>
          </a:p>
        </p:txBody>
      </p:sp>
      <p:pic>
        <p:nvPicPr>
          <p:cNvPr id="338" name="Google Shape;338;p7"/>
          <p:cNvPicPr preferRelativeResize="0"/>
          <p:nvPr/>
        </p:nvPicPr>
        <p:blipFill rotWithShape="1">
          <a:blip r:embed="rId4">
            <a:alphaModFix/>
          </a:blip>
          <a:srcRect/>
          <a:stretch/>
        </p:blipFill>
        <p:spPr>
          <a:xfrm>
            <a:off x="210351" y="828215"/>
            <a:ext cx="3690138" cy="2074359"/>
          </a:xfrm>
          <a:prstGeom prst="rect">
            <a:avLst/>
          </a:prstGeom>
          <a:noFill/>
          <a:ln>
            <a:noFill/>
          </a:ln>
        </p:spPr>
      </p:pic>
      <p:pic>
        <p:nvPicPr>
          <p:cNvPr id="339" name="Google Shape;339;p7"/>
          <p:cNvPicPr preferRelativeResize="0"/>
          <p:nvPr/>
        </p:nvPicPr>
        <p:blipFill rotWithShape="1">
          <a:blip r:embed="rId5">
            <a:alphaModFix/>
          </a:blip>
          <a:srcRect l="14004" b="12288"/>
          <a:stretch/>
        </p:blipFill>
        <p:spPr>
          <a:xfrm>
            <a:off x="4098809" y="826752"/>
            <a:ext cx="3049011" cy="2077287"/>
          </a:xfrm>
          <a:prstGeom prst="rect">
            <a:avLst/>
          </a:prstGeom>
          <a:noFill/>
          <a:ln>
            <a:noFill/>
          </a:ln>
        </p:spPr>
      </p:pic>
      <p:sp>
        <p:nvSpPr>
          <p:cNvPr id="340" name="Google Shape;340;p7"/>
          <p:cNvSpPr/>
          <p:nvPr/>
        </p:nvSpPr>
        <p:spPr>
          <a:xfrm rot="-809857">
            <a:off x="229296" y="863532"/>
            <a:ext cx="1017116" cy="515899"/>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800" b="1" i="0" u="none" strike="noStrike" cap="none">
                <a:solidFill>
                  <a:srgbClr val="000000"/>
                </a:solidFill>
                <a:latin typeface="Calibri"/>
                <a:ea typeface="Calibri"/>
                <a:cs typeface="Calibri"/>
                <a:sym typeface="Calibri"/>
              </a:rPr>
              <a:t>Casă de lemn modernă</a:t>
            </a:r>
            <a:endParaRPr sz="800" b="1" i="0" u="none" strike="noStrike" cap="none">
              <a:solidFill>
                <a:srgbClr val="000000"/>
              </a:solidFill>
              <a:latin typeface="Calibri"/>
              <a:ea typeface="Calibri"/>
              <a:cs typeface="Calibri"/>
              <a:sym typeface="Calibri"/>
            </a:endParaRPr>
          </a:p>
        </p:txBody>
      </p:sp>
      <p:sp>
        <p:nvSpPr>
          <p:cNvPr id="341" name="Google Shape;341;p7"/>
          <p:cNvSpPr/>
          <p:nvPr/>
        </p:nvSpPr>
        <p:spPr>
          <a:xfrm rot="-809857">
            <a:off x="4032749" y="863533"/>
            <a:ext cx="1017116" cy="515899"/>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800" b="1" i="0" u="none" strike="noStrike" cap="none">
                <a:solidFill>
                  <a:srgbClr val="000000"/>
                </a:solidFill>
                <a:latin typeface="Calibri"/>
                <a:ea typeface="Calibri"/>
                <a:cs typeface="Calibri"/>
                <a:sym typeface="Calibri"/>
              </a:rPr>
              <a:t>Casă de lemn tradițională</a:t>
            </a:r>
            <a:endParaRPr sz="800" b="1" i="0" u="none" strike="noStrike" cap="none">
              <a:solidFill>
                <a:srgbClr val="000000"/>
              </a:solidFill>
              <a:latin typeface="Calibri"/>
              <a:ea typeface="Calibri"/>
              <a:cs typeface="Calibri"/>
              <a:sym typeface="Calibri"/>
            </a:endParaRPr>
          </a:p>
        </p:txBody>
      </p:sp>
      <p:pic>
        <p:nvPicPr>
          <p:cNvPr id="342" name="Google Shape;342;p7"/>
          <p:cNvPicPr preferRelativeResize="0"/>
          <p:nvPr/>
        </p:nvPicPr>
        <p:blipFill rotWithShape="1">
          <a:blip r:embed="rId6">
            <a:alphaModFix/>
          </a:blip>
          <a:srcRect t="24285"/>
          <a:stretch/>
        </p:blipFill>
        <p:spPr>
          <a:xfrm>
            <a:off x="5244422" y="3348581"/>
            <a:ext cx="757767" cy="1358355"/>
          </a:xfrm>
          <a:prstGeom prst="rect">
            <a:avLst/>
          </a:prstGeom>
          <a:noFill/>
          <a:ln>
            <a:noFill/>
          </a:ln>
        </p:spPr>
      </p:pic>
      <p:sp>
        <p:nvSpPr>
          <p:cNvPr id="343" name="Google Shape;343;p7"/>
          <p:cNvSpPr/>
          <p:nvPr/>
        </p:nvSpPr>
        <p:spPr>
          <a:xfrm rot="1008433">
            <a:off x="2511728" y="3258585"/>
            <a:ext cx="1158905" cy="509456"/>
          </a:xfrm>
          <a:prstGeom prst="wedgeEllipseCallout">
            <a:avLst>
              <a:gd name="adj1" fmla="val -53932"/>
              <a:gd name="adj2" fmla="val 90531"/>
            </a:avLst>
          </a:prstGeom>
          <a:solidFill>
            <a:srgbClr val="FBE4D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scânduri lemn</a:t>
            </a:r>
            <a:endParaRPr/>
          </a:p>
        </p:txBody>
      </p:sp>
      <p:sp>
        <p:nvSpPr>
          <p:cNvPr id="344" name="Google Shape;344;p7"/>
          <p:cNvSpPr/>
          <p:nvPr/>
        </p:nvSpPr>
        <p:spPr>
          <a:xfrm>
            <a:off x="422349" y="3375899"/>
            <a:ext cx="1222027" cy="508680"/>
          </a:xfrm>
          <a:prstGeom prst="wedgeEllipseCallout">
            <a:avLst>
              <a:gd name="adj1" fmla="val 68845"/>
              <a:gd name="adj2" fmla="val 31392"/>
            </a:avLst>
          </a:prstGeom>
          <a:solidFill>
            <a:srgbClr val="ABA818"/>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vată minerală</a:t>
            </a:r>
            <a:endParaRPr/>
          </a:p>
        </p:txBody>
      </p:sp>
      <p:sp>
        <p:nvSpPr>
          <p:cNvPr id="345" name="Google Shape;345;p7"/>
          <p:cNvSpPr/>
          <p:nvPr/>
        </p:nvSpPr>
        <p:spPr>
          <a:xfrm rot="1008021">
            <a:off x="5802950" y="3602221"/>
            <a:ext cx="1158931" cy="389579"/>
          </a:xfrm>
          <a:prstGeom prst="wedgeEllipseCallout">
            <a:avLst>
              <a:gd name="adj1" fmla="val -52456"/>
              <a:gd name="adj2" fmla="val 76071"/>
            </a:avLst>
          </a:prstGeom>
          <a:solidFill>
            <a:srgbClr val="FBE4D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a:solidFill>
                  <a:srgbClr val="000000"/>
                </a:solidFill>
                <a:latin typeface="Calibri"/>
                <a:ea typeface="Calibri"/>
                <a:cs typeface="Calibri"/>
                <a:sym typeface="Calibri"/>
              </a:rPr>
              <a:t>bârne lemn</a:t>
            </a:r>
            <a:endParaRPr/>
          </a:p>
        </p:txBody>
      </p:sp>
      <p:sp>
        <p:nvSpPr>
          <p:cNvPr id="347" name="Google Shape;347;p7"/>
          <p:cNvSpPr/>
          <p:nvPr/>
        </p:nvSpPr>
        <p:spPr>
          <a:xfrm>
            <a:off x="2556391" y="4187533"/>
            <a:ext cx="598450" cy="552258"/>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45 cm</a:t>
            </a:r>
            <a:endParaRPr sz="1000" b="1" i="0" u="none" strike="noStrike" cap="none">
              <a:solidFill>
                <a:srgbClr val="000000"/>
              </a:solidFill>
              <a:latin typeface="Calibri"/>
              <a:ea typeface="Calibri"/>
              <a:cs typeface="Calibri"/>
              <a:sym typeface="Calibri"/>
            </a:endParaRPr>
          </a:p>
        </p:txBody>
      </p:sp>
      <p:sp>
        <p:nvSpPr>
          <p:cNvPr id="348" name="Google Shape;348;p7"/>
          <p:cNvSpPr/>
          <p:nvPr/>
        </p:nvSpPr>
        <p:spPr>
          <a:xfrm>
            <a:off x="6239220" y="4153279"/>
            <a:ext cx="598450" cy="552258"/>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20 cm</a:t>
            </a:r>
            <a:endParaRPr sz="1000" b="1" i="0" u="none" strike="noStrike" cap="none">
              <a:solidFill>
                <a:srgbClr val="000000"/>
              </a:solidFill>
              <a:latin typeface="Calibri"/>
              <a:ea typeface="Calibri"/>
              <a:cs typeface="Calibri"/>
              <a:sym typeface="Calibri"/>
            </a:endParaRPr>
          </a:p>
        </p:txBody>
      </p:sp>
      <p:sp>
        <p:nvSpPr>
          <p:cNvPr id="349" name="Google Shape;349;p7"/>
          <p:cNvSpPr/>
          <p:nvPr/>
        </p:nvSpPr>
        <p:spPr>
          <a:xfrm rot="-525">
            <a:off x="7061275" y="400201"/>
            <a:ext cx="1963200" cy="1019700"/>
          </a:xfrm>
          <a:prstGeom prst="wedgeEllipseCallout">
            <a:avLst>
              <a:gd name="adj1" fmla="val -106851"/>
              <a:gd name="adj2" fmla="val 52086"/>
            </a:avLst>
          </a:prstGeom>
          <a:solidFill>
            <a:srgbClr val="EB6F95"/>
          </a:solidFill>
          <a:ln>
            <a:noFill/>
          </a:ln>
          <a:effectLst>
            <a:outerShdw blurRad="50800" dist="38100" dir="2700000" algn="tl" rotWithShape="0">
              <a:srgbClr val="000000">
                <a:alpha val="40000"/>
              </a:srgbClr>
            </a:outerShdw>
          </a:effectLst>
        </p:spPr>
        <p:txBody>
          <a:bodyPr spcFirstLastPara="1" wrap="square" lIns="36000" tIns="36000" rIns="36000" bIns="36000" anchor="ctr" anchorCtr="0">
            <a:noAutofit/>
          </a:bodyPr>
          <a:lstStyle/>
          <a:p>
            <a:pPr marL="0" marR="0" lvl="0" indent="0" algn="ctr" rtl="0">
              <a:spcBef>
                <a:spcPts val="0"/>
              </a:spcBef>
              <a:spcAft>
                <a:spcPts val="0"/>
              </a:spcAft>
              <a:buClr>
                <a:schemeClr val="dk1"/>
              </a:buClr>
              <a:buSzPts val="800"/>
              <a:buFont typeface="Arial"/>
              <a:buNone/>
            </a:pPr>
            <a:r>
              <a:rPr lang="ro" sz="1000" b="1">
                <a:solidFill>
                  <a:schemeClr val="dk1"/>
                </a:solidFill>
                <a:latin typeface="Calibri"/>
                <a:ea typeface="Calibri"/>
                <a:cs typeface="Calibri"/>
                <a:sym typeface="Calibri"/>
              </a:rPr>
              <a:t>Observă cele două exemple! </a:t>
            </a:r>
            <a:endParaRPr sz="10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800"/>
              <a:buFont typeface="Arial"/>
              <a:buNone/>
            </a:pPr>
            <a:r>
              <a:rPr lang="ro" sz="1000">
                <a:solidFill>
                  <a:schemeClr val="dk1"/>
                </a:solidFill>
                <a:latin typeface="Calibri"/>
                <a:ea typeface="Calibri"/>
                <a:cs typeface="Calibri"/>
                <a:sym typeface="Calibri"/>
              </a:rPr>
              <a:t>Din ce straturi sunt formați pereții lor?</a:t>
            </a:r>
            <a:endParaRPr sz="1000">
              <a:solidFill>
                <a:schemeClr val="dk1"/>
              </a:solidFill>
              <a:latin typeface="Calibri"/>
              <a:ea typeface="Calibri"/>
              <a:cs typeface="Calibri"/>
              <a:sym typeface="Calibri"/>
            </a:endParaRPr>
          </a:p>
        </p:txBody>
      </p:sp>
      <p:sp>
        <p:nvSpPr>
          <p:cNvPr id="350" name="Google Shape;350;p7"/>
          <p:cNvSpPr/>
          <p:nvPr/>
        </p:nvSpPr>
        <p:spPr>
          <a:xfrm>
            <a:off x="7267725" y="1491000"/>
            <a:ext cx="1727700" cy="2566200"/>
          </a:xfrm>
          <a:prstGeom prst="rect">
            <a:avLst/>
          </a:prstGeom>
          <a:solidFill>
            <a:srgbClr val="000000"/>
          </a:solidFill>
          <a:ln>
            <a:noFill/>
          </a:ln>
        </p:spPr>
        <p:txBody>
          <a:bodyPr spcFirstLastPara="1" wrap="square" lIns="68575" tIns="34275" rIns="68575" bIns="34275" anchor="ctr" anchorCtr="0">
            <a:noAutofit/>
          </a:bodyPr>
          <a:lstStyle/>
          <a:p>
            <a:pPr marL="0" lvl="0" indent="89999" algn="ctr" rtl="0">
              <a:spcBef>
                <a:spcPts val="0"/>
              </a:spcBef>
              <a:spcAft>
                <a:spcPts val="0"/>
              </a:spcAft>
              <a:buClr>
                <a:schemeClr val="dk1"/>
              </a:buClr>
              <a:buSzPts val="1100"/>
              <a:buFont typeface="Arial"/>
              <a:buNone/>
            </a:pPr>
            <a:r>
              <a:rPr lang="ro" sz="900" dirty="0">
                <a:solidFill>
                  <a:schemeClr val="lt1"/>
                </a:solidFill>
                <a:latin typeface="Calibri"/>
                <a:ea typeface="Calibri"/>
                <a:cs typeface="Calibri"/>
                <a:sym typeface="Calibri"/>
              </a:rPr>
              <a:t>Casa modernă are pereții formați din scânduri de lemn, termoizolație din vată minerală de 15 cm, un strat de aer ventilat și panouri de lemn, acest ultim rând fiind și finisajul exterior al locuinței.</a:t>
            </a:r>
            <a:endParaRPr sz="900" dirty="0">
              <a:solidFill>
                <a:schemeClr val="lt1"/>
              </a:solidFill>
              <a:latin typeface="Calibri"/>
              <a:ea typeface="Calibri"/>
              <a:cs typeface="Calibri"/>
              <a:sym typeface="Calibri"/>
            </a:endParaRPr>
          </a:p>
          <a:p>
            <a:pPr marL="0" lvl="0" indent="89999" algn="ctr" rtl="0">
              <a:spcBef>
                <a:spcPts val="0"/>
              </a:spcBef>
              <a:spcAft>
                <a:spcPts val="0"/>
              </a:spcAft>
              <a:buClr>
                <a:schemeClr val="dk1"/>
              </a:buClr>
              <a:buSzPts val="1100"/>
              <a:buFont typeface="Arial"/>
              <a:buNone/>
            </a:pPr>
            <a:endParaRPr sz="900" dirty="0">
              <a:solidFill>
                <a:schemeClr val="lt1"/>
              </a:solidFill>
              <a:latin typeface="Calibri"/>
              <a:ea typeface="Calibri"/>
              <a:cs typeface="Calibri"/>
              <a:sym typeface="Calibri"/>
            </a:endParaRPr>
          </a:p>
          <a:p>
            <a:pPr marL="0" lvl="0" indent="89999" algn="ctr" rtl="0">
              <a:spcBef>
                <a:spcPts val="0"/>
              </a:spcBef>
              <a:spcAft>
                <a:spcPts val="0"/>
              </a:spcAft>
              <a:buClr>
                <a:schemeClr val="dk1"/>
              </a:buClr>
              <a:buSzPts val="1100"/>
              <a:buFont typeface="Arial"/>
              <a:buNone/>
            </a:pPr>
            <a:r>
              <a:rPr lang="ro" sz="900" dirty="0">
                <a:solidFill>
                  <a:schemeClr val="lt1"/>
                </a:solidFill>
                <a:latin typeface="Calibri"/>
                <a:ea typeface="Calibri"/>
                <a:cs typeface="Calibri"/>
                <a:sym typeface="Calibri"/>
              </a:rPr>
              <a:t>Casa tradițională are pereții din bârne de lemn. Deși lemnul este un material bun izolator termic, acesta nu asigură prin grosimea sa o izolare termică suficientă. Locuințele tradiționale asigurau confortul termic cu ajutorul sobelor iarna și vara printr-o ventilare corespunzătoare a spațiului. </a:t>
            </a:r>
            <a:endParaRPr sz="900" dirty="0">
              <a:solidFill>
                <a:schemeClr val="lt1"/>
              </a:solidFill>
            </a:endParaRPr>
          </a:p>
        </p:txBody>
      </p:sp>
      <p:sp>
        <p:nvSpPr>
          <p:cNvPr id="351" name="Google Shape;351;p7"/>
          <p:cNvSpPr/>
          <p:nvPr/>
        </p:nvSpPr>
        <p:spPr>
          <a:xfrm rot="-525">
            <a:off x="6958250" y="4187668"/>
            <a:ext cx="1963200" cy="738900"/>
          </a:xfrm>
          <a:prstGeom prst="wedgeEllipseCallout">
            <a:avLst>
              <a:gd name="adj1" fmla="val -51215"/>
              <a:gd name="adj2" fmla="val -103302"/>
            </a:avLst>
          </a:prstGeom>
          <a:solidFill>
            <a:srgbClr val="EB6F95"/>
          </a:solidFill>
          <a:ln>
            <a:noFill/>
          </a:ln>
          <a:effectLst>
            <a:outerShdw blurRad="50800" dist="38100" dir="2700000" algn="tl" rotWithShape="0">
              <a:srgbClr val="000000">
                <a:alpha val="40000"/>
              </a:srgbClr>
            </a:outerShdw>
          </a:effectLst>
        </p:spPr>
        <p:txBody>
          <a:bodyPr spcFirstLastPara="1" wrap="square" lIns="36000" tIns="36000" rIns="36000" bIns="36000" anchor="ctr" anchorCtr="0">
            <a:noAutofit/>
          </a:bodyPr>
          <a:lstStyle/>
          <a:p>
            <a:pPr marL="0" lvl="0" indent="0" algn="ctr" rtl="0">
              <a:spcBef>
                <a:spcPts val="0"/>
              </a:spcBef>
              <a:spcAft>
                <a:spcPts val="0"/>
              </a:spcAft>
              <a:buClr>
                <a:schemeClr val="dk1"/>
              </a:buClr>
              <a:buSzPts val="1200"/>
              <a:buFont typeface="Arial"/>
              <a:buNone/>
            </a:pPr>
            <a:r>
              <a:rPr lang="ro" sz="1000" b="1">
                <a:solidFill>
                  <a:schemeClr val="dk1"/>
                </a:solidFill>
                <a:latin typeface="Calibri"/>
                <a:ea typeface="Calibri"/>
                <a:cs typeface="Calibri"/>
                <a:sym typeface="Calibri"/>
              </a:rPr>
              <a:t>Care pereți crezi că izolează mai bine?</a:t>
            </a:r>
            <a:endParaRPr sz="1000" b="1">
              <a:solidFill>
                <a:schemeClr val="dk1"/>
              </a:solidFill>
              <a:latin typeface="Calibri"/>
              <a:ea typeface="Calibri"/>
              <a:cs typeface="Calibri"/>
              <a:sym typeface="Calibri"/>
            </a:endParaRPr>
          </a:p>
        </p:txBody>
      </p:sp>
      <p:sp>
        <p:nvSpPr>
          <p:cNvPr id="352" name="Google Shape;352;p7"/>
          <p:cNvSpPr/>
          <p:nvPr/>
        </p:nvSpPr>
        <p:spPr>
          <a:xfrm>
            <a:off x="3760425" y="2970600"/>
            <a:ext cx="1483800" cy="1994700"/>
          </a:xfrm>
          <a:prstGeom prst="rect">
            <a:avLst/>
          </a:prstGeom>
          <a:solidFill>
            <a:srgbClr val="FFFF1C"/>
          </a:solidFill>
          <a:ln w="9525" cap="flat" cmpd="sng">
            <a:no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2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ro" sz="1000">
                <a:solidFill>
                  <a:schemeClr val="dk1"/>
                </a:solidFill>
                <a:latin typeface="Calibri"/>
                <a:ea typeface="Calibri"/>
                <a:cs typeface="Calibri"/>
                <a:sym typeface="Calibri"/>
              </a:rPr>
              <a:t>Luat singur, </a:t>
            </a:r>
            <a:r>
              <a:rPr lang="ro" sz="1000" b="1">
                <a:solidFill>
                  <a:schemeClr val="dk1"/>
                </a:solidFill>
                <a:latin typeface="Calibri"/>
                <a:ea typeface="Calibri"/>
                <a:cs typeface="Calibri"/>
                <a:sym typeface="Calibri"/>
              </a:rPr>
              <a:t>aerul </a:t>
            </a:r>
            <a:r>
              <a:rPr lang="ro" sz="1000">
                <a:solidFill>
                  <a:schemeClr val="dk1"/>
                </a:solidFill>
                <a:latin typeface="Calibri"/>
                <a:ea typeface="Calibri"/>
                <a:cs typeface="Calibri"/>
                <a:sym typeface="Calibri"/>
              </a:rPr>
              <a:t>nu este un gaz termoizolator.</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ro" sz="1000">
                <a:solidFill>
                  <a:schemeClr val="dk1"/>
                </a:solidFill>
                <a:latin typeface="Calibri"/>
                <a:ea typeface="Calibri"/>
                <a:cs typeface="Calibri"/>
                <a:sym typeface="Calibri"/>
              </a:rPr>
              <a:t>Dar: </a:t>
            </a:r>
            <a:r>
              <a:rPr lang="ro" sz="1000" b="1">
                <a:solidFill>
                  <a:schemeClr val="dk1"/>
                </a:solidFill>
                <a:latin typeface="Calibri"/>
                <a:ea typeface="Calibri"/>
                <a:cs typeface="Calibri"/>
                <a:sym typeface="Calibri"/>
              </a:rPr>
              <a:t>stratul de aer </a:t>
            </a:r>
            <a:r>
              <a:rPr lang="ro" sz="1000">
                <a:solidFill>
                  <a:schemeClr val="dk1"/>
                </a:solidFill>
                <a:latin typeface="Calibri"/>
                <a:ea typeface="Calibri"/>
                <a:cs typeface="Calibri"/>
                <a:sym typeface="Calibri"/>
              </a:rPr>
              <a:t>are rol de ventilare, cât și de termoizolare, atunci când se află poziționat între două materiale de construcție, sau când este o componentă/ proprietate a materialului de construcție. </a:t>
            </a:r>
            <a:endParaRPr sz="1000">
              <a:solidFill>
                <a:schemeClr val="dk1"/>
              </a:solidFill>
              <a:latin typeface="Calibri"/>
              <a:ea typeface="Calibri"/>
              <a:cs typeface="Calibri"/>
              <a:sym typeface="Calibri"/>
            </a:endParaRPr>
          </a:p>
          <a:p>
            <a:pPr marL="0" lvl="0" indent="89999"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p:txBody>
      </p:sp>
      <p:sp>
        <p:nvSpPr>
          <p:cNvPr id="353" name="Google Shape;353;p7"/>
          <p:cNvSpPr txBox="1"/>
          <p:nvPr/>
        </p:nvSpPr>
        <p:spPr>
          <a:xfrm>
            <a:off x="210275" y="2693013"/>
            <a:ext cx="369030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dirty="0">
                <a:solidFill>
                  <a:schemeClr val="lt1"/>
                </a:solidFill>
                <a:latin typeface="Calibri"/>
                <a:ea typeface="Calibri"/>
                <a:cs typeface="Calibri"/>
                <a:sym typeface="Calibri"/>
              </a:rPr>
              <a:t>Locuință pasivă, Otopeni, arh. Raluca Munteanu, ing. Marius Șoflete</a:t>
            </a:r>
            <a:endParaRPr sz="800" b="0" i="0" u="none" strike="noStrike" cap="none" dirty="0">
              <a:solidFill>
                <a:schemeClr val="lt1"/>
              </a:solidFill>
              <a:latin typeface="Calibri"/>
              <a:ea typeface="Calibri"/>
              <a:cs typeface="Calibri"/>
              <a:sym typeface="Calibri"/>
            </a:endParaRPr>
          </a:p>
        </p:txBody>
      </p:sp>
      <p:sp>
        <p:nvSpPr>
          <p:cNvPr id="354" name="Google Shape;354;p7"/>
          <p:cNvSpPr txBox="1"/>
          <p:nvPr/>
        </p:nvSpPr>
        <p:spPr>
          <a:xfrm>
            <a:off x="4098800" y="2675875"/>
            <a:ext cx="304890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dirty="0">
                <a:solidFill>
                  <a:schemeClr val="lt1"/>
                </a:solidFill>
                <a:latin typeface="Calibri"/>
                <a:ea typeface="Calibri"/>
                <a:cs typeface="Calibri"/>
                <a:sym typeface="Calibri"/>
              </a:rPr>
              <a:t>Casă tradițională, Botiza, jud. Maramureș</a:t>
            </a:r>
            <a:endParaRPr sz="8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2400"/>
                                        <p:tgtEl>
                                          <p:spTgt spid="343"/>
                                        </p:tgtEl>
                                      </p:cBhvr>
                                    </p:animEffect>
                                  </p:childTnLst>
                                </p:cTn>
                              </p:par>
                            </p:childTnLst>
                          </p:cTn>
                        </p:par>
                        <p:par>
                          <p:cTn id="8" fill="hold">
                            <p:stCondLst>
                              <p:cond delay="2400"/>
                            </p:stCondLst>
                            <p:childTnLst>
                              <p:par>
                                <p:cTn id="9" presetID="10" presetClass="entr" presetSubtype="0" fill="hold" nodeType="afterEffect">
                                  <p:stCondLst>
                                    <p:cond delay="0"/>
                                  </p:stCondLst>
                                  <p:childTnLst>
                                    <p:set>
                                      <p:cBhvr>
                                        <p:cTn id="10" dur="1" fill="hold">
                                          <p:stCondLst>
                                            <p:cond delay="0"/>
                                          </p:stCondLst>
                                        </p:cTn>
                                        <p:tgtEl>
                                          <p:spTgt spid="345"/>
                                        </p:tgtEl>
                                        <p:attrNameLst>
                                          <p:attrName>style.visibility</p:attrName>
                                        </p:attrNameLst>
                                      </p:cBhvr>
                                      <p:to>
                                        <p:strVal val="visible"/>
                                      </p:to>
                                    </p:set>
                                    <p:animEffect transition="in" filter="fade">
                                      <p:cBhvr>
                                        <p:cTn id="11" dur="2300"/>
                                        <p:tgtEl>
                                          <p:spTgt spid="345"/>
                                        </p:tgtEl>
                                      </p:cBhvr>
                                    </p:animEffect>
                                  </p:childTnLst>
                                </p:cTn>
                              </p:par>
                            </p:childTnLst>
                          </p:cTn>
                        </p:par>
                        <p:par>
                          <p:cTn id="12" fill="hold">
                            <p:stCondLst>
                              <p:cond delay="4700"/>
                            </p:stCondLst>
                            <p:childTnLst>
                              <p:par>
                                <p:cTn id="13" presetID="10" presetClass="entr" presetSubtype="0" fill="hold" nodeType="afterEffect">
                                  <p:stCondLst>
                                    <p:cond delay="0"/>
                                  </p:stCondLst>
                                  <p:childTnLst>
                                    <p:set>
                                      <p:cBhvr>
                                        <p:cTn id="14" dur="1" fill="hold">
                                          <p:stCondLst>
                                            <p:cond delay="0"/>
                                          </p:stCondLst>
                                        </p:cTn>
                                        <p:tgtEl>
                                          <p:spTgt spid="344"/>
                                        </p:tgtEl>
                                        <p:attrNameLst>
                                          <p:attrName>style.visibility</p:attrName>
                                        </p:attrNameLst>
                                      </p:cBhvr>
                                      <p:to>
                                        <p:strVal val="visible"/>
                                      </p:to>
                                    </p:set>
                                    <p:animEffect transition="in" filter="fade">
                                      <p:cBhvr>
                                        <p:cTn id="15" dur="2400"/>
                                        <p:tgtEl>
                                          <p:spTgt spid="344"/>
                                        </p:tgtEl>
                                      </p:cBhvr>
                                    </p:animEffect>
                                  </p:childTnLst>
                                </p:cTn>
                              </p:par>
                            </p:childTnLst>
                          </p:cTn>
                        </p:par>
                        <p:par>
                          <p:cTn id="16" fill="hold">
                            <p:stCondLst>
                              <p:cond delay="7100"/>
                            </p:stCondLst>
                            <p:childTnLst>
                              <p:par>
                                <p:cTn id="17" presetID="10" presetClass="entr" presetSubtype="0" fill="hold" nodeType="afterEffect">
                                  <p:stCondLst>
                                    <p:cond delay="0"/>
                                  </p:stCondLst>
                                  <p:childTnLst>
                                    <p:set>
                                      <p:cBhvr>
                                        <p:cTn id="18" dur="1" fill="hold">
                                          <p:stCondLst>
                                            <p:cond delay="0"/>
                                          </p:stCondLst>
                                        </p:cTn>
                                        <p:tgtEl>
                                          <p:spTgt spid="347"/>
                                        </p:tgtEl>
                                        <p:attrNameLst>
                                          <p:attrName>style.visibility</p:attrName>
                                        </p:attrNameLst>
                                      </p:cBhvr>
                                      <p:to>
                                        <p:strVal val="visible"/>
                                      </p:to>
                                    </p:set>
                                    <p:animEffect transition="in" filter="fade">
                                      <p:cBhvr>
                                        <p:cTn id="19" dur="2100"/>
                                        <p:tgtEl>
                                          <p:spTgt spid="347"/>
                                        </p:tgtEl>
                                      </p:cBhvr>
                                    </p:animEffect>
                                  </p:childTnLst>
                                </p:cTn>
                              </p:par>
                            </p:childTnLst>
                          </p:cTn>
                        </p:par>
                        <p:par>
                          <p:cTn id="20" fill="hold">
                            <p:stCondLst>
                              <p:cond delay="9200"/>
                            </p:stCondLst>
                            <p:childTnLst>
                              <p:par>
                                <p:cTn id="21" presetID="10" presetClass="entr" presetSubtype="0" fill="hold" nodeType="afterEffect">
                                  <p:stCondLst>
                                    <p:cond delay="0"/>
                                  </p:stCondLst>
                                  <p:childTnLst>
                                    <p:set>
                                      <p:cBhvr>
                                        <p:cTn id="22" dur="1" fill="hold">
                                          <p:stCondLst>
                                            <p:cond delay="0"/>
                                          </p:stCondLst>
                                        </p:cTn>
                                        <p:tgtEl>
                                          <p:spTgt spid="348"/>
                                        </p:tgtEl>
                                        <p:attrNameLst>
                                          <p:attrName>style.visibility</p:attrName>
                                        </p:attrNameLst>
                                      </p:cBhvr>
                                      <p:to>
                                        <p:strVal val="visible"/>
                                      </p:to>
                                    </p:set>
                                    <p:animEffect transition="in" filter="fade">
                                      <p:cBhvr>
                                        <p:cTn id="23" dur="21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58"/>
        <p:cNvGrpSpPr/>
        <p:nvPr/>
      </p:nvGrpSpPr>
      <p:grpSpPr>
        <a:xfrm>
          <a:off x="0" y="0"/>
          <a:ext cx="0" cy="0"/>
          <a:chOff x="0" y="0"/>
          <a:chExt cx="0" cy="0"/>
        </a:xfrm>
      </p:grpSpPr>
      <p:sp>
        <p:nvSpPr>
          <p:cNvPr id="359" name="Google Shape;359;p24"/>
          <p:cNvSpPr txBox="1"/>
          <p:nvPr/>
        </p:nvSpPr>
        <p:spPr>
          <a:xfrm>
            <a:off x="85105" y="4671177"/>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4. APLICAȚIE PRACTICĂ </a:t>
            </a:r>
            <a:endParaRPr sz="2866" b="1" i="0" u="none" strike="noStrike" cap="none">
              <a:solidFill>
                <a:srgbClr val="FFFFFF"/>
              </a:solidFill>
              <a:latin typeface="Calibri"/>
              <a:ea typeface="Calibri"/>
              <a:cs typeface="Calibri"/>
              <a:sym typeface="Calibri"/>
            </a:endParaRPr>
          </a:p>
        </p:txBody>
      </p:sp>
      <p:pic>
        <p:nvPicPr>
          <p:cNvPr id="361" name="Google Shape;361;p24"/>
          <p:cNvPicPr preferRelativeResize="0"/>
          <p:nvPr/>
        </p:nvPicPr>
        <p:blipFill rotWithShape="1">
          <a:blip r:embed="rId3">
            <a:alphaModFix/>
          </a:blip>
          <a:srcRect/>
          <a:stretch/>
        </p:blipFill>
        <p:spPr>
          <a:xfrm>
            <a:off x="214325" y="419494"/>
            <a:ext cx="8783325" cy="42882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3"/>
          <p:cNvSpPr/>
          <p:nvPr/>
        </p:nvSpPr>
        <p:spPr>
          <a:xfrm>
            <a:off x="171850" y="1919419"/>
            <a:ext cx="2667000" cy="2626200"/>
          </a:xfrm>
          <a:prstGeom prst="roundRect">
            <a:avLst>
              <a:gd name="adj" fmla="val 16667"/>
            </a:avLst>
          </a:prstGeom>
          <a:solidFill>
            <a:srgbClr val="A1D749"/>
          </a:solidFill>
          <a:ln>
            <a:noFill/>
          </a:ln>
        </p:spPr>
        <p:txBody>
          <a:bodyPr spcFirstLastPara="1" wrap="square" lIns="91425" tIns="91425" rIns="91425" bIns="91425" anchor="ctr" anchorCtr="0">
            <a:noAutofit/>
          </a:bodyPr>
          <a:lstStyle/>
          <a:p>
            <a:pPr marL="0" marR="60346" lvl="0" indent="0" algn="ctr" rtl="0">
              <a:lnSpc>
                <a:spcPct val="100000"/>
              </a:lnSpc>
              <a:spcBef>
                <a:spcPts val="0"/>
              </a:spcBef>
              <a:spcAft>
                <a:spcPts val="0"/>
              </a:spcAft>
              <a:buClr>
                <a:schemeClr val="dk1"/>
              </a:buClr>
              <a:buSzPts val="1600"/>
              <a:buFont typeface="Arial"/>
              <a:buNone/>
            </a:pPr>
            <a:r>
              <a:rPr lang="ro" sz="1000" b="0" i="0" u="none" strike="noStrike" cap="none" dirty="0">
                <a:solidFill>
                  <a:srgbClr val="000000"/>
                </a:solidFill>
                <a:latin typeface="Calibri"/>
                <a:ea typeface="Calibri"/>
                <a:cs typeface="Calibri"/>
                <a:sym typeface="Calibri"/>
              </a:rPr>
              <a:t>Prin aducerea în </a:t>
            </a:r>
            <a:r>
              <a:rPr lang="ro" sz="1000" b="1" i="0" u="none" strike="noStrike" cap="none" dirty="0">
                <a:solidFill>
                  <a:srgbClr val="000000"/>
                </a:solidFill>
                <a:latin typeface="Calibri"/>
                <a:ea typeface="Calibri"/>
                <a:cs typeface="Calibri"/>
                <a:sym typeface="Calibri"/>
              </a:rPr>
              <a:t>contact fizic </a:t>
            </a:r>
            <a:r>
              <a:rPr lang="ro" sz="1000" b="0" i="0" u="none" strike="noStrike" cap="none" dirty="0">
                <a:solidFill>
                  <a:srgbClr val="000000"/>
                </a:solidFill>
                <a:latin typeface="Calibri"/>
                <a:ea typeface="Calibri"/>
                <a:cs typeface="Calibri"/>
                <a:sym typeface="Calibri"/>
              </a:rPr>
              <a:t>a unor corpuri cu stări termice diferite are loc o evoluție a stării termice a fiecărui corp. </a:t>
            </a:r>
            <a:endParaRPr sz="1000" dirty="0"/>
          </a:p>
          <a:p>
            <a:pPr marL="0" marR="60346" lvl="0" indent="0" algn="ctr" rtl="0">
              <a:lnSpc>
                <a:spcPct val="100000"/>
              </a:lnSpc>
              <a:spcBef>
                <a:spcPts val="0"/>
              </a:spcBef>
              <a:spcAft>
                <a:spcPts val="0"/>
              </a:spcAft>
              <a:buClr>
                <a:schemeClr val="dk1"/>
              </a:buClr>
              <a:buSzPts val="1600"/>
              <a:buFont typeface="Arial"/>
              <a:buNone/>
            </a:pPr>
            <a:endParaRPr sz="1000" b="0" i="0" u="none" strike="noStrike" cap="none" dirty="0">
              <a:solidFill>
                <a:srgbClr val="000000"/>
              </a:solidFill>
              <a:latin typeface="Calibri"/>
              <a:ea typeface="Calibri"/>
              <a:cs typeface="Calibri"/>
              <a:sym typeface="Calibri"/>
            </a:endParaRPr>
          </a:p>
          <a:p>
            <a:pPr marL="0" marR="60346" lvl="0" indent="0" algn="ctr" rtl="0">
              <a:lnSpc>
                <a:spcPct val="100000"/>
              </a:lnSpc>
              <a:spcBef>
                <a:spcPts val="0"/>
              </a:spcBef>
              <a:spcAft>
                <a:spcPts val="0"/>
              </a:spcAft>
              <a:buClr>
                <a:schemeClr val="dk1"/>
              </a:buClr>
              <a:buSzPts val="1600"/>
              <a:buFont typeface="Arial"/>
              <a:buNone/>
            </a:pPr>
            <a:r>
              <a:rPr lang="ro" sz="1000" b="0" i="0" u="none" strike="noStrike" cap="none" dirty="0">
                <a:solidFill>
                  <a:srgbClr val="000000"/>
                </a:solidFill>
                <a:latin typeface="Calibri"/>
                <a:ea typeface="Calibri"/>
                <a:cs typeface="Calibri"/>
                <a:sym typeface="Calibri"/>
              </a:rPr>
              <a:t>Contactul care permite evoluția termică a corpurilor se numește </a:t>
            </a:r>
            <a:r>
              <a:rPr lang="ro" sz="1000" b="1" i="0" u="none" strike="noStrike" cap="none" dirty="0">
                <a:solidFill>
                  <a:srgbClr val="000000"/>
                </a:solidFill>
                <a:latin typeface="Calibri"/>
                <a:ea typeface="Calibri"/>
                <a:cs typeface="Calibri"/>
                <a:sym typeface="Calibri"/>
              </a:rPr>
              <a:t>contact termic</a:t>
            </a:r>
            <a:r>
              <a:rPr lang="ro" sz="1000" b="0" i="0" u="none" strike="noStrike" cap="none" dirty="0">
                <a:solidFill>
                  <a:srgbClr val="000000"/>
                </a:solidFill>
                <a:latin typeface="Calibri"/>
                <a:ea typeface="Calibri"/>
                <a:cs typeface="Calibri"/>
                <a:sym typeface="Calibri"/>
              </a:rPr>
              <a:t>. Prin contact termic corpurile mai calde se răcesc, iar cele mai reci se încălzesc.</a:t>
            </a:r>
            <a:endParaRPr sz="1000" b="0" i="0" u="none" strike="noStrike" cap="none" dirty="0">
              <a:solidFill>
                <a:srgbClr val="000000"/>
              </a:solidFill>
              <a:latin typeface="Calibri"/>
              <a:ea typeface="Calibri"/>
              <a:cs typeface="Calibri"/>
              <a:sym typeface="Calibri"/>
            </a:endParaRPr>
          </a:p>
        </p:txBody>
      </p:sp>
      <p:sp>
        <p:nvSpPr>
          <p:cNvPr id="37" name="Google Shape;37;p3"/>
          <p:cNvSpPr/>
          <p:nvPr/>
        </p:nvSpPr>
        <p:spPr>
          <a:xfrm>
            <a:off x="3099881" y="1916364"/>
            <a:ext cx="2814394" cy="2996286"/>
          </a:xfrm>
          <a:prstGeom prst="teardrop">
            <a:avLst>
              <a:gd name="adj" fmla="val 100000"/>
            </a:avLst>
          </a:prstGeom>
          <a:solidFill>
            <a:srgbClr val="FFFF00"/>
          </a:solidFill>
          <a:ln>
            <a:noFill/>
          </a:ln>
        </p:spPr>
        <p:txBody>
          <a:bodyPr spcFirstLastPara="1" wrap="square" lIns="0" tIns="0" rIns="0" bIns="0" anchor="ctr" anchorCtr="0">
            <a:normAutofit lnSpcReduction="10000"/>
          </a:bodyPr>
          <a:lstStyle/>
          <a:p>
            <a:pPr marR="0" lvl="0" algn="ctr" rtl="0">
              <a:lnSpc>
                <a:spcPct val="100000"/>
              </a:lnSpc>
              <a:spcBef>
                <a:spcPts val="0"/>
              </a:spcBef>
              <a:spcAft>
                <a:spcPts val="0"/>
              </a:spcAft>
              <a:buNone/>
            </a:pPr>
            <a:r>
              <a:rPr lang="ro" sz="900" b="1" i="0" u="none" strike="noStrike" cap="none" dirty="0">
                <a:solidFill>
                  <a:srgbClr val="000000"/>
                </a:solidFill>
                <a:latin typeface="Calibri"/>
                <a:ea typeface="Calibri"/>
                <a:cs typeface="Calibri"/>
                <a:sym typeface="Calibri"/>
              </a:rPr>
              <a:t>Conducția termică </a:t>
            </a:r>
            <a:r>
              <a:rPr lang="ro" sz="900" b="0" i="0" u="none" strike="noStrike" cap="none" dirty="0">
                <a:solidFill>
                  <a:srgbClr val="000000"/>
                </a:solidFill>
                <a:latin typeface="Calibri"/>
                <a:ea typeface="Calibri"/>
                <a:cs typeface="Calibri"/>
                <a:sym typeface="Calibri"/>
              </a:rPr>
              <a:t>este fenomenul de transfer de căldură din aproape în aproape, într-un corp, de regulă aflat în stare solidă.</a:t>
            </a:r>
            <a:endParaRPr sz="900" dirty="0"/>
          </a:p>
          <a:p>
            <a:pPr marR="0" lvl="0" algn="ctr" rtl="0">
              <a:lnSpc>
                <a:spcPct val="100000"/>
              </a:lnSpc>
              <a:spcBef>
                <a:spcPts val="0"/>
              </a:spcBef>
              <a:spcAft>
                <a:spcPts val="0"/>
              </a:spcAft>
              <a:buNone/>
            </a:pPr>
            <a:endParaRPr sz="900" b="0" i="0" u="none" strike="noStrike" cap="none" dirty="0">
              <a:solidFill>
                <a:srgbClr val="000000"/>
              </a:solidFill>
              <a:latin typeface="Calibri"/>
              <a:ea typeface="Calibri"/>
              <a:cs typeface="Calibri"/>
              <a:sym typeface="Calibri"/>
            </a:endParaRPr>
          </a:p>
          <a:p>
            <a:pPr marR="0" lvl="0" algn="ctr" rtl="0">
              <a:lnSpc>
                <a:spcPct val="100000"/>
              </a:lnSpc>
              <a:spcBef>
                <a:spcPts val="0"/>
              </a:spcBef>
              <a:spcAft>
                <a:spcPts val="0"/>
              </a:spcAft>
              <a:buClr>
                <a:schemeClr val="dk1"/>
              </a:buClr>
              <a:buSzPts val="1600"/>
              <a:buFont typeface="Arial"/>
              <a:buNone/>
            </a:pPr>
            <a:r>
              <a:rPr lang="ro" sz="900" b="0" i="1" u="none" strike="noStrike" cap="none" dirty="0">
                <a:solidFill>
                  <a:schemeClr val="dk1"/>
                </a:solidFill>
                <a:latin typeface="Calibri"/>
                <a:ea typeface="Calibri"/>
                <a:cs typeface="Calibri"/>
                <a:sym typeface="Calibri"/>
              </a:rPr>
              <a:t>Trecerea căldurii are loc întotdeauna dinspre regiunea cu temperatură mai mare, spre regiunea cu temperatură mai mică.</a:t>
            </a:r>
            <a:endParaRPr sz="900" dirty="0"/>
          </a:p>
          <a:p>
            <a:pPr marR="0" lvl="0" algn="ctr" rtl="0">
              <a:lnSpc>
                <a:spcPct val="100000"/>
              </a:lnSpc>
              <a:spcBef>
                <a:spcPts val="0"/>
              </a:spcBef>
              <a:spcAft>
                <a:spcPts val="0"/>
              </a:spcAft>
              <a:buClr>
                <a:schemeClr val="dk1"/>
              </a:buClr>
              <a:buSzPts val="1600"/>
              <a:buFont typeface="Arial"/>
              <a:buNone/>
            </a:pPr>
            <a:endParaRPr sz="900" b="0" i="1" u="none" strike="noStrike" cap="none" dirty="0">
              <a:solidFill>
                <a:schemeClr val="dk1"/>
              </a:solidFill>
              <a:latin typeface="Calibri"/>
              <a:ea typeface="Calibri"/>
              <a:cs typeface="Calibri"/>
              <a:sym typeface="Calibri"/>
            </a:endParaRPr>
          </a:p>
          <a:p>
            <a:pPr marR="0" lvl="0" algn="ctr" rtl="0">
              <a:lnSpc>
                <a:spcPct val="100000"/>
              </a:lnSpc>
              <a:spcBef>
                <a:spcPts val="0"/>
              </a:spcBef>
              <a:spcAft>
                <a:spcPts val="0"/>
              </a:spcAft>
              <a:buClr>
                <a:schemeClr val="dk1"/>
              </a:buClr>
              <a:buSzPts val="1600"/>
              <a:buFont typeface="Arial"/>
              <a:buNone/>
            </a:pPr>
            <a:r>
              <a:rPr lang="ro" sz="900" b="1" i="1" u="none" strike="noStrike" cap="none" dirty="0">
                <a:solidFill>
                  <a:schemeClr val="dk1"/>
                </a:solidFill>
                <a:latin typeface="Calibri"/>
                <a:ea typeface="Calibri"/>
                <a:cs typeface="Calibri"/>
                <a:sym typeface="Calibri"/>
              </a:rPr>
              <a:t>Mișcarea de agitație termică</a:t>
            </a:r>
            <a:r>
              <a:rPr lang="ro" sz="900" b="0" i="1" u="none" strike="noStrike" cap="none" dirty="0">
                <a:solidFill>
                  <a:schemeClr val="dk1"/>
                </a:solidFill>
                <a:latin typeface="Calibri"/>
                <a:ea typeface="Calibri"/>
                <a:cs typeface="Calibri"/>
                <a:sym typeface="Calibri"/>
              </a:rPr>
              <a:t>, mai intensă la temperatură mare, este transmisă, prin ciocniri, particulelor aflate în vecinătatea zonelor mai calde. Aceasta conduce la intensificarea mișcării particulelor respective, deci la creșterea temperaturii zonei învecinate.</a:t>
            </a:r>
            <a:endParaRPr sz="900" b="0" i="0" u="none" strike="noStrike" cap="none" dirty="0">
              <a:solidFill>
                <a:srgbClr val="000000"/>
              </a:solidFill>
              <a:latin typeface="Calibri"/>
              <a:ea typeface="Calibri"/>
              <a:cs typeface="Calibri"/>
              <a:sym typeface="Calibri"/>
            </a:endParaRPr>
          </a:p>
          <a:p>
            <a:pPr marL="0" marR="0" lvl="0" indent="90001" algn="l" rtl="0">
              <a:lnSpc>
                <a:spcPct val="100000"/>
              </a:lnSpc>
              <a:spcBef>
                <a:spcPts val="0"/>
              </a:spcBef>
              <a:spcAft>
                <a:spcPts val="0"/>
              </a:spcAft>
              <a:buClr>
                <a:schemeClr val="dk1"/>
              </a:buClr>
              <a:buSzPts val="1600"/>
              <a:buFont typeface="Arial"/>
              <a:buNone/>
            </a:pPr>
            <a:endParaRPr sz="900" b="0" i="1" u="none" strike="noStrike" cap="none" dirty="0">
              <a:solidFill>
                <a:schemeClr val="dk1"/>
              </a:solidFill>
              <a:latin typeface="Calibri"/>
              <a:ea typeface="Calibri"/>
              <a:cs typeface="Calibri"/>
              <a:sym typeface="Calibri"/>
            </a:endParaRPr>
          </a:p>
        </p:txBody>
      </p:sp>
      <p:sp>
        <p:nvSpPr>
          <p:cNvPr id="38" name="Google Shape;38;p3"/>
          <p:cNvSpPr/>
          <p:nvPr/>
        </p:nvSpPr>
        <p:spPr>
          <a:xfrm>
            <a:off x="6234950" y="1908319"/>
            <a:ext cx="2667000" cy="2648400"/>
          </a:xfrm>
          <a:prstGeom prst="roundRect">
            <a:avLst>
              <a:gd name="adj" fmla="val 16667"/>
            </a:avLst>
          </a:prstGeom>
          <a:solidFill>
            <a:srgbClr val="EB6F95"/>
          </a:solidFill>
          <a:ln>
            <a:noFill/>
          </a:ln>
        </p:spPr>
        <p:txBody>
          <a:bodyPr spcFirstLastPara="1" wrap="square" lIns="91425" tIns="91425" rIns="91425" bIns="91425" anchor="ctr" anchorCtr="0">
            <a:noAutofit/>
          </a:bodyPr>
          <a:lstStyle/>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0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0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r>
              <a:rPr lang="ro" sz="1000" b="1" i="0" u="none" strike="noStrike" cap="none" dirty="0">
                <a:solidFill>
                  <a:srgbClr val="000000"/>
                </a:solidFill>
                <a:latin typeface="Calibri"/>
                <a:ea typeface="Calibri"/>
                <a:cs typeface="Calibri"/>
                <a:sym typeface="Calibri"/>
              </a:rPr>
              <a:t>Diferența în conducția termică este că unele materiale de construcție transferă mai puțină </a:t>
            </a:r>
            <a:r>
              <a:rPr lang="ro" sz="1000" b="1" dirty="0">
                <a:latin typeface="Calibri"/>
                <a:ea typeface="Calibri"/>
                <a:cs typeface="Calibri"/>
                <a:sym typeface="Calibri"/>
              </a:rPr>
              <a:t>căldură</a:t>
            </a:r>
            <a:r>
              <a:rPr lang="ro" sz="1000" b="1" i="0" u="none" strike="noStrike" cap="none" dirty="0">
                <a:solidFill>
                  <a:srgbClr val="000000"/>
                </a:solidFill>
                <a:latin typeface="Calibri"/>
                <a:ea typeface="Calibri"/>
                <a:cs typeface="Calibri"/>
                <a:sym typeface="Calibri"/>
              </a:rPr>
              <a:t> decât alte materiale.</a:t>
            </a:r>
            <a:endParaRPr sz="1000" b="1" dirty="0"/>
          </a:p>
          <a:p>
            <a:pPr marL="89999" marR="0" lvl="0" indent="0" algn="ctr" rtl="0">
              <a:lnSpc>
                <a:spcPct val="100000"/>
              </a:lnSpc>
              <a:spcBef>
                <a:spcPts val="0"/>
              </a:spcBef>
              <a:spcAft>
                <a:spcPts val="0"/>
              </a:spcAft>
              <a:buClr>
                <a:srgbClr val="000000"/>
              </a:buClr>
              <a:buSzPts val="1600"/>
              <a:buFont typeface="Arial"/>
              <a:buNone/>
            </a:pPr>
            <a:endParaRPr sz="10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r>
              <a:rPr lang="ro" sz="1000" b="0" i="0" u="none" strike="noStrike" cap="none" dirty="0">
                <a:solidFill>
                  <a:srgbClr val="000000"/>
                </a:solidFill>
                <a:latin typeface="Calibri"/>
                <a:ea typeface="Calibri"/>
                <a:cs typeface="Calibri"/>
                <a:sym typeface="Calibri"/>
              </a:rPr>
              <a:t>Cele care transmit cel mai puțin căldura sunt: polistirenul, vata minerală, apoi lemnul, apoi cărămida.</a:t>
            </a:r>
            <a:endParaRPr sz="1000" dirty="0"/>
          </a:p>
          <a:p>
            <a:pPr marL="89999" marR="0" lvl="0" indent="0" algn="ctr" rtl="0">
              <a:lnSpc>
                <a:spcPct val="100000"/>
              </a:lnSpc>
              <a:spcBef>
                <a:spcPts val="0"/>
              </a:spcBef>
              <a:spcAft>
                <a:spcPts val="0"/>
              </a:spcAft>
              <a:buClr>
                <a:srgbClr val="000000"/>
              </a:buClr>
              <a:buSzPts val="1600"/>
              <a:buFont typeface="Arial"/>
              <a:buNone/>
            </a:pPr>
            <a:endParaRPr sz="10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r>
              <a:rPr lang="ro" sz="1000" b="0" i="0" u="none" strike="noStrike" cap="none" dirty="0">
                <a:solidFill>
                  <a:srgbClr val="000000"/>
                </a:solidFill>
                <a:latin typeface="Calibri"/>
                <a:ea typeface="Calibri"/>
                <a:cs typeface="Calibri"/>
                <a:sym typeface="Calibri"/>
              </a:rPr>
              <a:t>Cele care transmit cel mai mult căldura sunt: cuprul, aluminiul, oțelul. Chiar și sticla și betonul transmit căldura relativ ușor.</a:t>
            </a:r>
            <a:endParaRPr sz="10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a:p>
            <a:pPr marL="89999" marR="0" lvl="0" indent="0" algn="ctr" rtl="0">
              <a:lnSpc>
                <a:spcPct val="100000"/>
              </a:lnSpc>
              <a:spcBef>
                <a:spcPts val="0"/>
              </a:spcBef>
              <a:spcAft>
                <a:spcPts val="0"/>
              </a:spcAft>
              <a:buClr>
                <a:srgbClr val="000000"/>
              </a:buClr>
              <a:buSzPts val="1600"/>
              <a:buFont typeface="Arial"/>
              <a:buNone/>
            </a:pPr>
            <a:endParaRPr sz="1100" b="0" i="0" u="none" strike="noStrike" cap="none" dirty="0">
              <a:solidFill>
                <a:srgbClr val="000000"/>
              </a:solidFill>
              <a:latin typeface="Calibri"/>
              <a:ea typeface="Calibri"/>
              <a:cs typeface="Calibri"/>
              <a:sym typeface="Calibri"/>
            </a:endParaRPr>
          </a:p>
        </p:txBody>
      </p:sp>
      <p:sp>
        <p:nvSpPr>
          <p:cNvPr id="39" name="Google Shape;39;p3"/>
          <p:cNvSpPr/>
          <p:nvPr/>
        </p:nvSpPr>
        <p:spPr>
          <a:xfrm>
            <a:off x="171850" y="548639"/>
            <a:ext cx="2667000" cy="1265100"/>
          </a:xfrm>
          <a:prstGeom prst="flowChartAlternateProcess">
            <a:avLst/>
          </a:prstGeom>
          <a:solidFill>
            <a:schemeClr val="dk1"/>
          </a:solidFill>
          <a:ln>
            <a:noFill/>
          </a:ln>
        </p:spPr>
        <p:txBody>
          <a:bodyPr spcFirstLastPara="1" wrap="square" lIns="0" tIns="0" rIns="0" bIns="0" anchor="ctr" anchorCtr="0">
            <a:noAutofit/>
          </a:bodyPr>
          <a:lstStyle/>
          <a:p>
            <a:pPr marL="0" marR="0" lvl="0" indent="0" algn="ctr" rtl="0">
              <a:lnSpc>
                <a:spcPct val="107916"/>
              </a:lnSpc>
              <a:spcBef>
                <a:spcPts val="0"/>
              </a:spcBef>
              <a:spcAft>
                <a:spcPts val="0"/>
              </a:spcAft>
              <a:buClr>
                <a:srgbClr val="000000"/>
              </a:buClr>
              <a:buSzPts val="1400"/>
              <a:buFont typeface="Arial"/>
              <a:buNone/>
            </a:pPr>
            <a:r>
              <a:rPr lang="ro" sz="1600" b="1" i="0" u="none" strike="noStrike" cap="none" dirty="0">
                <a:solidFill>
                  <a:srgbClr val="92D050"/>
                </a:solidFill>
                <a:latin typeface="Calibri"/>
                <a:ea typeface="Calibri"/>
                <a:cs typeface="Calibri"/>
                <a:sym typeface="Calibri"/>
              </a:rPr>
              <a:t> </a:t>
            </a:r>
            <a:r>
              <a:rPr lang="ro" sz="2400" b="1" i="0" u="none" strike="noStrike" cap="none" dirty="0">
                <a:solidFill>
                  <a:srgbClr val="A1D749"/>
                </a:solidFill>
                <a:latin typeface="Calibri"/>
                <a:ea typeface="Calibri"/>
                <a:cs typeface="Calibri"/>
                <a:sym typeface="Calibri"/>
              </a:rPr>
              <a:t>Contactul termic</a:t>
            </a:r>
            <a:endParaRPr sz="2400" b="1" i="0" u="none" strike="noStrike" cap="none" dirty="0">
              <a:solidFill>
                <a:srgbClr val="A1D749"/>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590"/>
              <a:buFont typeface="Arial"/>
              <a:buNone/>
            </a:pPr>
            <a:r>
              <a:rPr lang="ro" i="0" u="none" strike="noStrike" cap="none" dirty="0">
                <a:solidFill>
                  <a:srgbClr val="A1D749"/>
                </a:solidFill>
                <a:latin typeface="Calibri"/>
                <a:ea typeface="Calibri"/>
                <a:cs typeface="Calibri"/>
                <a:sym typeface="Calibri"/>
              </a:rPr>
              <a:t>(Fizică cls. a VI-a)</a:t>
            </a:r>
            <a:endParaRPr i="0" u="none" strike="noStrike" cap="none" dirty="0">
              <a:solidFill>
                <a:srgbClr val="A1D749"/>
              </a:solidFill>
              <a:latin typeface="Arial"/>
              <a:ea typeface="Arial"/>
              <a:cs typeface="Arial"/>
              <a:sym typeface="Arial"/>
            </a:endParaRPr>
          </a:p>
        </p:txBody>
      </p:sp>
      <p:sp>
        <p:nvSpPr>
          <p:cNvPr id="40" name="Google Shape;40;p3"/>
          <p:cNvSpPr/>
          <p:nvPr/>
        </p:nvSpPr>
        <p:spPr>
          <a:xfrm>
            <a:off x="3157875" y="540441"/>
            <a:ext cx="2756400" cy="1245600"/>
          </a:xfrm>
          <a:prstGeom prst="flowChartAlternateProcess">
            <a:avLst/>
          </a:prstGeom>
          <a:solidFill>
            <a:schemeClr val="dk1"/>
          </a:solidFill>
          <a:ln>
            <a:noFill/>
          </a:ln>
        </p:spPr>
        <p:txBody>
          <a:bodyPr spcFirstLastPara="1" wrap="square" lIns="0" tIns="0" rIns="0" bIns="0" anchor="ctr" anchorCtr="0">
            <a:noAutofit/>
          </a:bodyPr>
          <a:lstStyle/>
          <a:p>
            <a:pPr marL="0" marR="0" lvl="0" indent="0" algn="ctr" rtl="0">
              <a:lnSpc>
                <a:spcPct val="107916"/>
              </a:lnSpc>
              <a:spcBef>
                <a:spcPts val="0"/>
              </a:spcBef>
              <a:spcAft>
                <a:spcPts val="0"/>
              </a:spcAft>
              <a:buClr>
                <a:srgbClr val="000000"/>
              </a:buClr>
              <a:buSzPts val="1400"/>
              <a:buFont typeface="Arial"/>
              <a:buNone/>
            </a:pPr>
            <a:r>
              <a:rPr lang="ro" sz="2400" b="1" i="0" u="none" strike="noStrike" cap="none" dirty="0">
                <a:solidFill>
                  <a:srgbClr val="FFFF1C"/>
                </a:solidFill>
                <a:latin typeface="Calibri"/>
                <a:ea typeface="Calibri"/>
                <a:cs typeface="Calibri"/>
                <a:sym typeface="Calibri"/>
              </a:rPr>
              <a:t>Conducția termică</a:t>
            </a:r>
            <a:endParaRPr sz="2400" b="1" i="0" u="none" strike="noStrike" cap="none" dirty="0">
              <a:solidFill>
                <a:srgbClr val="FFFF1C"/>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590"/>
              <a:buFont typeface="Arial"/>
              <a:buNone/>
            </a:pPr>
            <a:r>
              <a:rPr lang="ro" i="0" u="none" strike="noStrike" cap="none" dirty="0">
                <a:solidFill>
                  <a:srgbClr val="FFFF1C"/>
                </a:solidFill>
                <a:latin typeface="Calibri"/>
                <a:ea typeface="Calibri"/>
                <a:cs typeface="Calibri"/>
                <a:sym typeface="Calibri"/>
              </a:rPr>
              <a:t>(Transmiterea căldurii prin conducție - Fizică cls. a VIII-a )</a:t>
            </a:r>
            <a:endParaRPr i="0" u="none" strike="noStrike" cap="none" dirty="0">
              <a:solidFill>
                <a:srgbClr val="FFFF1C"/>
              </a:solidFill>
              <a:latin typeface="Arial"/>
              <a:ea typeface="Arial"/>
              <a:cs typeface="Arial"/>
              <a:sym typeface="Arial"/>
            </a:endParaRPr>
          </a:p>
        </p:txBody>
      </p:sp>
      <p:sp>
        <p:nvSpPr>
          <p:cNvPr id="41" name="Google Shape;41;p3"/>
          <p:cNvSpPr/>
          <p:nvPr/>
        </p:nvSpPr>
        <p:spPr>
          <a:xfrm>
            <a:off x="6233300" y="540441"/>
            <a:ext cx="2667000" cy="1245600"/>
          </a:xfrm>
          <a:prstGeom prst="flowChartAlternateProcess">
            <a:avLst/>
          </a:prstGeom>
          <a:solidFill>
            <a:schemeClr val="dk1"/>
          </a:solidFill>
          <a:ln>
            <a:noFill/>
          </a:ln>
        </p:spPr>
        <p:txBody>
          <a:bodyPr spcFirstLastPara="1" wrap="square" lIns="0" tIns="0" rIns="0" bIns="0" anchor="ctr" anchorCtr="0">
            <a:noAutofit/>
          </a:bodyPr>
          <a:lstStyle/>
          <a:p>
            <a:pPr marL="134999" marR="111011" lvl="0" indent="0" algn="ctr" rtl="0">
              <a:lnSpc>
                <a:spcPct val="100000"/>
              </a:lnSpc>
              <a:spcBef>
                <a:spcPts val="0"/>
              </a:spcBef>
              <a:spcAft>
                <a:spcPts val="0"/>
              </a:spcAft>
              <a:buClr>
                <a:schemeClr val="dk1"/>
              </a:buClr>
              <a:buSzPts val="1100"/>
              <a:buFont typeface="Arial"/>
              <a:buNone/>
            </a:pPr>
            <a:r>
              <a:rPr lang="ro" sz="2400" b="1" i="0" u="none" strike="noStrike" cap="none" dirty="0">
                <a:solidFill>
                  <a:srgbClr val="EB6F95"/>
                </a:solidFill>
                <a:latin typeface="Calibri"/>
                <a:ea typeface="Calibri"/>
                <a:cs typeface="Calibri"/>
                <a:sym typeface="Calibri"/>
              </a:rPr>
              <a:t>Știai că...</a:t>
            </a:r>
            <a:endParaRPr sz="2800" dirty="0">
              <a:solidFill>
                <a:srgbClr val="EB6F95"/>
              </a:solidFill>
            </a:endParaRPr>
          </a:p>
        </p:txBody>
      </p:sp>
      <p:sp>
        <p:nvSpPr>
          <p:cNvPr id="42" name="Google Shape;42;p3"/>
          <p:cNvSpPr txBox="1"/>
          <p:nvPr/>
        </p:nvSpPr>
        <p:spPr>
          <a:xfrm>
            <a:off x="0" y="4620075"/>
            <a:ext cx="4960200" cy="334200"/>
          </a:xfrm>
          <a:prstGeom prst="rect">
            <a:avLst/>
          </a:prstGeom>
          <a:noFill/>
          <a:ln>
            <a:noFill/>
          </a:ln>
        </p:spPr>
        <p:txBody>
          <a:bodyPr spcFirstLastPara="1" wrap="square" lIns="270000"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o" sz="1800" b="1" i="0" u="none" strike="noStrike" cap="none">
                <a:solidFill>
                  <a:srgbClr val="FFFFFF"/>
                </a:solidFill>
                <a:latin typeface="Calibri"/>
                <a:ea typeface="Calibri"/>
                <a:cs typeface="Calibri"/>
                <a:sym typeface="Calibri"/>
              </a:rPr>
              <a:t>1. NOȚIUNEA </a:t>
            </a:r>
            <a:endParaRPr sz="1800"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4400"/>
              <a:buFont typeface="Arial"/>
              <a:buNone/>
            </a:pPr>
            <a:endParaRPr sz="4400" b="1" i="0" u="none" strike="noStrike" cap="none">
              <a:solidFill>
                <a:srgbClr val="FFFFFF"/>
              </a:solidFill>
              <a:latin typeface="Calibri"/>
              <a:ea typeface="Calibri"/>
              <a:cs typeface="Calibri"/>
              <a:sym typeface="Calibri"/>
            </a:endParaRPr>
          </a:p>
        </p:txBody>
      </p:sp>
      <p:sp>
        <p:nvSpPr>
          <p:cNvPr id="43" name="Google Shape;43;p3"/>
          <p:cNvSpPr txBox="1"/>
          <p:nvPr/>
        </p:nvSpPr>
        <p:spPr>
          <a:xfrm>
            <a:off x="7540450" y="4743300"/>
            <a:ext cx="1454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ro" sz="1000" b="0" i="1" u="none" strike="noStrike" cap="none">
                <a:solidFill>
                  <a:schemeClr val="lt1"/>
                </a:solidFill>
                <a:latin typeface="Calibri"/>
                <a:ea typeface="Calibri"/>
                <a:cs typeface="Calibri"/>
                <a:sym typeface="Calibri"/>
              </a:rPr>
              <a:t>https://manuale.edu.ro</a:t>
            </a:r>
            <a:endParaRPr sz="1000" b="0" i="1"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g110425d040b_0_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60346"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110425d040b_0_0"/>
          <p:cNvSpPr/>
          <p:nvPr/>
        </p:nvSpPr>
        <p:spPr>
          <a:xfrm rot="-503138">
            <a:off x="6334641" y="497760"/>
            <a:ext cx="2102377" cy="1293296"/>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ro" sz="1400" b="1" i="0" u="none" strike="noStrike" cap="none" dirty="0">
                <a:solidFill>
                  <a:schemeClr val="dk1"/>
                </a:solidFill>
                <a:latin typeface="Arial"/>
                <a:ea typeface="Arial"/>
                <a:cs typeface="Arial"/>
                <a:sym typeface="Arial"/>
              </a:rPr>
              <a:t>CONDUCȚIA TERMICĂ, caracteristici</a:t>
            </a:r>
            <a:endParaRPr sz="1200" b="1" i="0" u="none" strike="noStrike" cap="none" dirty="0">
              <a:solidFill>
                <a:schemeClr val="dk1"/>
              </a:solidFill>
              <a:latin typeface="Calibri"/>
              <a:ea typeface="Calibri"/>
              <a:cs typeface="Calibri"/>
              <a:sym typeface="Calibri"/>
            </a:endParaRPr>
          </a:p>
        </p:txBody>
      </p:sp>
      <p:sp>
        <p:nvSpPr>
          <p:cNvPr id="51" name="Google Shape;51;g110425d040b_0_0"/>
          <p:cNvSpPr txBox="1"/>
          <p:nvPr/>
        </p:nvSpPr>
        <p:spPr>
          <a:xfrm>
            <a:off x="0" y="4620075"/>
            <a:ext cx="4960200" cy="334200"/>
          </a:xfrm>
          <a:prstGeom prst="rect">
            <a:avLst/>
          </a:prstGeom>
          <a:noFill/>
          <a:ln>
            <a:noFill/>
          </a:ln>
        </p:spPr>
        <p:txBody>
          <a:bodyPr spcFirstLastPara="1" wrap="square" lIns="270000"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o" sz="1800" b="1" i="0" u="none" strike="noStrike" cap="none">
                <a:solidFill>
                  <a:srgbClr val="FFFFFF"/>
                </a:solidFill>
                <a:latin typeface="Calibri"/>
                <a:ea typeface="Calibri"/>
                <a:cs typeface="Calibri"/>
                <a:sym typeface="Calibri"/>
              </a:rPr>
              <a:t>1. NOȚIUNEA </a:t>
            </a:r>
            <a:endParaRPr sz="1800"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4400"/>
              <a:buFont typeface="Arial"/>
              <a:buNone/>
            </a:pPr>
            <a:endParaRPr sz="4400" b="1" i="0" u="none" strike="noStrike" cap="none">
              <a:solidFill>
                <a:srgbClr val="FFFFFF"/>
              </a:solidFill>
              <a:latin typeface="Calibri"/>
              <a:ea typeface="Calibri"/>
              <a:cs typeface="Calibri"/>
              <a:sym typeface="Calibri"/>
            </a:endParaRPr>
          </a:p>
        </p:txBody>
      </p:sp>
      <p:sp>
        <p:nvSpPr>
          <p:cNvPr id="52" name="Google Shape;52;g110425d040b_0_0"/>
          <p:cNvSpPr txBox="1"/>
          <p:nvPr/>
        </p:nvSpPr>
        <p:spPr>
          <a:xfrm>
            <a:off x="58750" y="486850"/>
            <a:ext cx="55470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o" sz="1400" b="0" i="0" u="none" strike="noStrike" cap="none" dirty="0">
                <a:solidFill>
                  <a:schemeClr val="bg1"/>
                </a:solidFill>
                <a:latin typeface="Calibri"/>
                <a:ea typeface="Calibri"/>
                <a:cs typeface="Calibri"/>
                <a:sym typeface="Calibri"/>
              </a:rPr>
              <a:t>Corpurile care permit transferul de căldură se numesc </a:t>
            </a:r>
            <a:r>
              <a:rPr lang="ro" sz="1400" b="1" i="0" u="none" strike="noStrike" cap="none" dirty="0">
                <a:solidFill>
                  <a:schemeClr val="bg1"/>
                </a:solidFill>
                <a:latin typeface="Calibri"/>
                <a:ea typeface="Calibri"/>
                <a:cs typeface="Calibri"/>
                <a:sym typeface="Calibri"/>
              </a:rPr>
              <a:t>termoconductoare</a:t>
            </a:r>
            <a:r>
              <a:rPr lang="ro" sz="1400" b="0" i="0" u="none" strike="noStrike" cap="none" dirty="0">
                <a:solidFill>
                  <a:schemeClr val="bg1"/>
                </a:solidFill>
                <a:latin typeface="Calibri"/>
                <a:ea typeface="Calibri"/>
                <a:cs typeface="Calibri"/>
                <a:sym typeface="Calibri"/>
              </a:rPr>
              <a:t>. </a:t>
            </a:r>
            <a:endParaRPr sz="1400" b="0" i="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None/>
            </a:pPr>
            <a:r>
              <a:rPr lang="ro" sz="1400" b="0" i="0" u="none" strike="noStrike" cap="none" dirty="0">
                <a:solidFill>
                  <a:schemeClr val="bg1"/>
                </a:solidFill>
                <a:latin typeface="Calibri"/>
                <a:ea typeface="Calibri"/>
                <a:cs typeface="Calibri"/>
                <a:sym typeface="Calibri"/>
              </a:rPr>
              <a:t>În cazul solidelor, metalele sunt singurele corpuri termoconductoare.</a:t>
            </a:r>
            <a:endParaRPr sz="1400" b="0" i="0" u="none" strike="noStrike" cap="none" dirty="0">
              <a:solidFill>
                <a:schemeClr val="bg1"/>
              </a:solidFill>
              <a:latin typeface="Calibri"/>
              <a:ea typeface="Calibri"/>
              <a:cs typeface="Calibri"/>
              <a:sym typeface="Calibri"/>
            </a:endParaRPr>
          </a:p>
        </p:txBody>
      </p:sp>
      <p:sp>
        <p:nvSpPr>
          <p:cNvPr id="53" name="Google Shape;53;g110425d040b_0_0"/>
          <p:cNvSpPr txBox="1"/>
          <p:nvPr/>
        </p:nvSpPr>
        <p:spPr>
          <a:xfrm>
            <a:off x="58750" y="1214388"/>
            <a:ext cx="52461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o" sz="1400" b="0" i="0" u="none" strike="noStrike" cap="none" dirty="0">
                <a:solidFill>
                  <a:schemeClr val="bg1"/>
                </a:solidFill>
                <a:latin typeface="Calibri"/>
                <a:ea typeface="Calibri"/>
                <a:cs typeface="Calibri"/>
                <a:sym typeface="Calibri"/>
              </a:rPr>
              <a:t>Corpurile care nu permit transferul de căldură se numesc </a:t>
            </a:r>
            <a:r>
              <a:rPr lang="ro" sz="1400" b="1" i="0" u="none" strike="noStrike" cap="none" dirty="0">
                <a:solidFill>
                  <a:schemeClr val="bg1"/>
                </a:solidFill>
                <a:latin typeface="Calibri"/>
                <a:ea typeface="Calibri"/>
                <a:cs typeface="Calibri"/>
                <a:sym typeface="Calibri"/>
              </a:rPr>
              <a:t>termoizolatoare</a:t>
            </a:r>
            <a:r>
              <a:rPr lang="ro" sz="1400" b="0" i="0" u="none" strike="noStrike" cap="none" dirty="0">
                <a:solidFill>
                  <a:schemeClr val="bg1"/>
                </a:solidFill>
                <a:latin typeface="Calibri"/>
                <a:ea typeface="Calibri"/>
                <a:cs typeface="Calibri"/>
                <a:sym typeface="Calibri"/>
              </a:rPr>
              <a:t> sau </a:t>
            </a:r>
            <a:r>
              <a:rPr lang="ro" sz="1400" b="1" i="0" u="none" strike="noStrike" cap="none" dirty="0">
                <a:solidFill>
                  <a:schemeClr val="bg1"/>
                </a:solidFill>
                <a:latin typeface="Calibri"/>
                <a:ea typeface="Calibri"/>
                <a:cs typeface="Calibri"/>
                <a:sym typeface="Calibri"/>
              </a:rPr>
              <a:t>izolatoare termice</a:t>
            </a:r>
            <a:r>
              <a:rPr lang="ro" sz="1400" b="0" i="0" u="none" strike="noStrike" cap="none" dirty="0">
                <a:solidFill>
                  <a:schemeClr val="bg1"/>
                </a:solidFill>
                <a:latin typeface="Calibri"/>
                <a:ea typeface="Calibri"/>
                <a:cs typeface="Calibri"/>
                <a:sym typeface="Calibri"/>
              </a:rPr>
              <a:t>. </a:t>
            </a:r>
            <a:endParaRPr sz="1400" b="0" i="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None/>
            </a:pPr>
            <a:r>
              <a:rPr lang="ro" sz="1400" b="0" i="0" u="none" strike="noStrike" cap="none" dirty="0">
                <a:solidFill>
                  <a:schemeClr val="bg1"/>
                </a:solidFill>
                <a:latin typeface="Calibri"/>
                <a:ea typeface="Calibri"/>
                <a:cs typeface="Calibri"/>
                <a:sym typeface="Calibri"/>
              </a:rPr>
              <a:t>Printre solidele care sunt </a:t>
            </a:r>
            <a:r>
              <a:rPr lang="ro" sz="1400" b="1" i="0" u="none" strike="noStrike" cap="none" dirty="0">
                <a:solidFill>
                  <a:schemeClr val="bg1"/>
                </a:solidFill>
                <a:latin typeface="Calibri"/>
                <a:ea typeface="Calibri"/>
                <a:cs typeface="Calibri"/>
                <a:sym typeface="Calibri"/>
              </a:rPr>
              <a:t>izolatoare termice</a:t>
            </a:r>
            <a:r>
              <a:rPr lang="ro" sz="1400" b="0" i="0" u="none" strike="noStrike" cap="none" dirty="0">
                <a:solidFill>
                  <a:schemeClr val="bg1"/>
                </a:solidFill>
                <a:latin typeface="Calibri"/>
                <a:ea typeface="Calibri"/>
                <a:cs typeface="Calibri"/>
                <a:sym typeface="Calibri"/>
              </a:rPr>
              <a:t> se numără: </a:t>
            </a:r>
            <a:endParaRPr sz="1400" b="0" i="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None/>
            </a:pPr>
            <a:r>
              <a:rPr lang="ro" sz="1400" b="0" i="0" u="none" strike="noStrike" cap="none" dirty="0">
                <a:solidFill>
                  <a:schemeClr val="bg1"/>
                </a:solidFill>
                <a:latin typeface="Calibri"/>
                <a:ea typeface="Calibri"/>
                <a:cs typeface="Calibri"/>
                <a:sym typeface="Calibri"/>
              </a:rPr>
              <a:t>polistirenul, lemnul, plasticul. </a:t>
            </a:r>
            <a:endParaRPr sz="1400" b="0" i="0" u="none" strike="noStrike" cap="none" dirty="0">
              <a:solidFill>
                <a:schemeClr val="bg1"/>
              </a:solidFill>
              <a:latin typeface="Calibri"/>
              <a:ea typeface="Calibri"/>
              <a:cs typeface="Calibri"/>
              <a:sym typeface="Calibri"/>
            </a:endParaRPr>
          </a:p>
        </p:txBody>
      </p:sp>
      <p:sp>
        <p:nvSpPr>
          <p:cNvPr id="54" name="Google Shape;54;g110425d040b_0_0"/>
          <p:cNvSpPr txBox="1"/>
          <p:nvPr/>
        </p:nvSpPr>
        <p:spPr>
          <a:xfrm>
            <a:off x="58750" y="2581500"/>
            <a:ext cx="42126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o" sz="1400" b="1" i="0" u="none" strike="noStrike" cap="none" dirty="0">
                <a:solidFill>
                  <a:schemeClr val="bg1"/>
                </a:solidFill>
                <a:latin typeface="Calibri"/>
                <a:ea typeface="Calibri"/>
                <a:cs typeface="Calibri"/>
                <a:sym typeface="Calibri"/>
              </a:rPr>
              <a:t>Căldura transferată</a:t>
            </a:r>
            <a:r>
              <a:rPr lang="ro" sz="1400" b="0" i="0" u="none" strike="noStrike" cap="none" dirty="0">
                <a:solidFill>
                  <a:schemeClr val="bg1"/>
                </a:solidFill>
                <a:latin typeface="Calibri"/>
                <a:ea typeface="Calibri"/>
                <a:cs typeface="Calibri"/>
                <a:sym typeface="Calibri"/>
              </a:rPr>
              <a:t> prin conducție termică </a:t>
            </a:r>
            <a:r>
              <a:rPr lang="ro" dirty="0">
                <a:solidFill>
                  <a:schemeClr val="bg1"/>
                </a:solidFill>
                <a:latin typeface="Calibri"/>
                <a:ea typeface="Calibri"/>
                <a:cs typeface="Calibri"/>
                <a:sym typeface="Calibri"/>
              </a:rPr>
              <a:t>printr-un</a:t>
            </a:r>
            <a:r>
              <a:rPr lang="ro" sz="1400" b="0" i="0" u="none" strike="noStrike" cap="none" dirty="0">
                <a:solidFill>
                  <a:schemeClr val="bg1"/>
                </a:solidFill>
                <a:latin typeface="Calibri"/>
                <a:ea typeface="Calibri"/>
                <a:cs typeface="Calibri"/>
                <a:sym typeface="Calibri"/>
              </a:rPr>
              <a:t> </a:t>
            </a:r>
            <a:r>
              <a:rPr lang="ro" sz="1400" b="1" i="0" u="none" strike="noStrike" cap="none" dirty="0">
                <a:solidFill>
                  <a:schemeClr val="bg1"/>
                </a:solidFill>
                <a:latin typeface="Calibri"/>
                <a:ea typeface="Calibri"/>
                <a:cs typeface="Calibri"/>
                <a:sym typeface="Calibri"/>
              </a:rPr>
              <a:t>perete</a:t>
            </a:r>
            <a:r>
              <a:rPr lang="ro" sz="1400" b="0" i="0" u="none" strike="noStrike" cap="none" dirty="0">
                <a:solidFill>
                  <a:schemeClr val="bg1"/>
                </a:solidFill>
                <a:latin typeface="Calibri"/>
                <a:ea typeface="Calibri"/>
                <a:cs typeface="Calibri"/>
                <a:sym typeface="Calibri"/>
              </a:rPr>
              <a:t> în unitatea de timp: </a:t>
            </a:r>
            <a:endParaRPr dirty="0">
              <a:solidFill>
                <a:schemeClr val="bg1"/>
              </a:solidFill>
            </a:endParaRPr>
          </a:p>
          <a:p>
            <a:pPr marL="0" marR="0" lvl="0" indent="0" algn="l" rtl="0">
              <a:lnSpc>
                <a:spcPct val="100000"/>
              </a:lnSpc>
              <a:spcBef>
                <a:spcPts val="0"/>
              </a:spcBef>
              <a:spcAft>
                <a:spcPts val="0"/>
              </a:spcAft>
              <a:buNone/>
            </a:pPr>
            <a:endParaRPr sz="1400" b="0" i="0" u="none" strike="noStrike" cap="none" dirty="0">
              <a:solidFill>
                <a:schemeClr val="bg1"/>
              </a:solidFill>
              <a:latin typeface="Calibri"/>
              <a:ea typeface="Calibri"/>
              <a:cs typeface="Calibri"/>
              <a:sym typeface="Calibri"/>
            </a:endParaRPr>
          </a:p>
          <a:p>
            <a:pPr marL="0" marR="0" lvl="0" indent="-88900" algn="l" rtl="0">
              <a:lnSpc>
                <a:spcPct val="100000"/>
              </a:lnSpc>
              <a:spcBef>
                <a:spcPts val="0"/>
              </a:spcBef>
              <a:spcAft>
                <a:spcPts val="0"/>
              </a:spcAft>
              <a:buClr>
                <a:srgbClr val="FFFF00"/>
              </a:buClr>
              <a:buSzPts val="1400"/>
              <a:buFont typeface="Arial"/>
              <a:buChar char="•"/>
            </a:pPr>
            <a:r>
              <a:rPr lang="ro" sz="1400" b="0" i="0" u="none" strike="noStrike" cap="none" dirty="0">
                <a:solidFill>
                  <a:schemeClr val="bg1"/>
                </a:solidFill>
                <a:latin typeface="Calibri"/>
                <a:ea typeface="Calibri"/>
                <a:cs typeface="Calibri"/>
                <a:sym typeface="Calibri"/>
              </a:rPr>
              <a:t> este </a:t>
            </a:r>
            <a:r>
              <a:rPr lang="ro" sz="1400" b="1" i="0" u="none" strike="noStrike" cap="none" dirty="0">
                <a:solidFill>
                  <a:schemeClr val="bg1"/>
                </a:solidFill>
                <a:latin typeface="Calibri"/>
                <a:ea typeface="Calibri"/>
                <a:cs typeface="Calibri"/>
                <a:sym typeface="Calibri"/>
              </a:rPr>
              <a:t>direct proporțională </a:t>
            </a:r>
            <a:r>
              <a:rPr lang="ro" sz="1400" i="0" u="none" strike="noStrike" cap="none" dirty="0">
                <a:solidFill>
                  <a:schemeClr val="bg1"/>
                </a:solidFill>
                <a:latin typeface="Calibri"/>
                <a:ea typeface="Calibri"/>
                <a:cs typeface="Calibri"/>
                <a:sym typeface="Calibri"/>
              </a:rPr>
              <a:t>cu</a:t>
            </a:r>
            <a:r>
              <a:rPr lang="ro" sz="1400" b="1" i="0" u="none" strike="noStrike" cap="none" dirty="0">
                <a:solidFill>
                  <a:schemeClr val="bg1"/>
                </a:solidFill>
                <a:latin typeface="Calibri"/>
                <a:ea typeface="Calibri"/>
                <a:cs typeface="Calibri"/>
                <a:sym typeface="Calibri"/>
              </a:rPr>
              <a:t> diferența de temperatură</a:t>
            </a:r>
            <a:r>
              <a:rPr lang="ro" sz="1400" b="0" i="0" u="none" strike="noStrike" cap="none" dirty="0">
                <a:solidFill>
                  <a:schemeClr val="bg1"/>
                </a:solidFill>
                <a:latin typeface="Calibri"/>
                <a:ea typeface="Calibri"/>
                <a:cs typeface="Calibri"/>
                <a:sym typeface="Calibri"/>
              </a:rPr>
              <a:t> dintre suprafețele peretelui;</a:t>
            </a:r>
            <a:endParaRPr dirty="0">
              <a:solidFill>
                <a:schemeClr val="bg1"/>
              </a:solidFill>
            </a:endParaRPr>
          </a:p>
          <a:p>
            <a:pPr marL="0" marR="0" lvl="0" indent="-88900" algn="l" rtl="0">
              <a:lnSpc>
                <a:spcPct val="100000"/>
              </a:lnSpc>
              <a:spcBef>
                <a:spcPts val="0"/>
              </a:spcBef>
              <a:spcAft>
                <a:spcPts val="0"/>
              </a:spcAft>
              <a:buClr>
                <a:srgbClr val="FFFF00"/>
              </a:buClr>
              <a:buSzPts val="1400"/>
              <a:buFont typeface="Arial"/>
              <a:buChar char="•"/>
            </a:pPr>
            <a:r>
              <a:rPr lang="ro" sz="1400" b="0" i="0" u="none" strike="noStrike" cap="none" dirty="0">
                <a:solidFill>
                  <a:schemeClr val="bg1"/>
                </a:solidFill>
                <a:latin typeface="Calibri"/>
                <a:ea typeface="Calibri"/>
                <a:cs typeface="Calibri"/>
                <a:sym typeface="Calibri"/>
              </a:rPr>
              <a:t> este </a:t>
            </a:r>
            <a:r>
              <a:rPr lang="ro" sz="1400" b="1" i="0" u="none" strike="noStrike" cap="none" dirty="0">
                <a:solidFill>
                  <a:schemeClr val="bg1"/>
                </a:solidFill>
                <a:latin typeface="Calibri"/>
                <a:ea typeface="Calibri"/>
                <a:cs typeface="Calibri"/>
                <a:sym typeface="Calibri"/>
              </a:rPr>
              <a:t>direct proporțională </a:t>
            </a:r>
            <a:r>
              <a:rPr lang="ro" sz="1400" i="0" u="none" strike="noStrike" cap="none" dirty="0">
                <a:solidFill>
                  <a:schemeClr val="bg1"/>
                </a:solidFill>
                <a:latin typeface="Calibri"/>
                <a:ea typeface="Calibri"/>
                <a:cs typeface="Calibri"/>
                <a:sym typeface="Calibri"/>
              </a:rPr>
              <a:t>cu</a:t>
            </a:r>
            <a:r>
              <a:rPr lang="ro" sz="1400" b="1" i="0" u="none" strike="noStrike" cap="none" dirty="0">
                <a:solidFill>
                  <a:schemeClr val="bg1"/>
                </a:solidFill>
                <a:latin typeface="Calibri"/>
                <a:ea typeface="Calibri"/>
                <a:cs typeface="Calibri"/>
                <a:sym typeface="Calibri"/>
              </a:rPr>
              <a:t> suprafața peretelu</a:t>
            </a:r>
            <a:r>
              <a:rPr lang="ro" sz="1400" b="0" i="0" u="none" strike="noStrike" cap="none" dirty="0">
                <a:solidFill>
                  <a:schemeClr val="bg1"/>
                </a:solidFill>
                <a:latin typeface="Calibri"/>
                <a:ea typeface="Calibri"/>
                <a:cs typeface="Calibri"/>
                <a:sym typeface="Calibri"/>
              </a:rPr>
              <a:t>i;</a:t>
            </a:r>
            <a:endParaRPr dirty="0">
              <a:solidFill>
                <a:schemeClr val="bg1"/>
              </a:solidFill>
            </a:endParaRPr>
          </a:p>
          <a:p>
            <a:pPr marL="0" marR="0" lvl="0" indent="-88900" algn="l" rtl="0">
              <a:lnSpc>
                <a:spcPct val="100000"/>
              </a:lnSpc>
              <a:spcBef>
                <a:spcPts val="0"/>
              </a:spcBef>
              <a:spcAft>
                <a:spcPts val="0"/>
              </a:spcAft>
              <a:buClr>
                <a:srgbClr val="FFFF00"/>
              </a:buClr>
              <a:buSzPts val="1400"/>
              <a:buFont typeface="Arial"/>
              <a:buChar char="•"/>
            </a:pPr>
            <a:r>
              <a:rPr lang="ro" sz="1400" b="0" i="0" u="none" strike="noStrike" cap="none" dirty="0">
                <a:solidFill>
                  <a:schemeClr val="bg1"/>
                </a:solidFill>
                <a:latin typeface="Calibri"/>
                <a:ea typeface="Calibri"/>
                <a:cs typeface="Calibri"/>
                <a:sym typeface="Calibri"/>
              </a:rPr>
              <a:t> este </a:t>
            </a:r>
            <a:r>
              <a:rPr lang="ro" sz="1400" b="1" i="0" u="none" strike="noStrike" cap="none" dirty="0">
                <a:solidFill>
                  <a:schemeClr val="bg1"/>
                </a:solidFill>
                <a:latin typeface="Calibri"/>
                <a:ea typeface="Calibri"/>
                <a:cs typeface="Calibri"/>
                <a:sym typeface="Calibri"/>
              </a:rPr>
              <a:t>invers proporțională</a:t>
            </a:r>
            <a:r>
              <a:rPr lang="ro" sz="1400" b="0" i="0" u="none" strike="noStrike" cap="none" dirty="0">
                <a:solidFill>
                  <a:schemeClr val="bg1"/>
                </a:solidFill>
                <a:latin typeface="Calibri"/>
                <a:ea typeface="Calibri"/>
                <a:cs typeface="Calibri"/>
                <a:sym typeface="Calibri"/>
              </a:rPr>
              <a:t> cu </a:t>
            </a:r>
            <a:r>
              <a:rPr lang="ro" sz="1400" b="1" i="0" u="none" strike="noStrike" cap="none" dirty="0">
                <a:solidFill>
                  <a:schemeClr val="bg1"/>
                </a:solidFill>
                <a:latin typeface="Calibri"/>
                <a:ea typeface="Calibri"/>
                <a:cs typeface="Calibri"/>
                <a:sym typeface="Calibri"/>
              </a:rPr>
              <a:t>grosimea peretelui</a:t>
            </a:r>
            <a:r>
              <a:rPr lang="ro" sz="1400" b="0" i="0" u="none" strike="noStrike" cap="none" dirty="0">
                <a:solidFill>
                  <a:schemeClr val="bg1"/>
                </a:solidFill>
                <a:latin typeface="Calibri"/>
                <a:ea typeface="Calibri"/>
                <a:cs typeface="Calibri"/>
                <a:sym typeface="Calibri"/>
              </a:rPr>
              <a:t>;</a:t>
            </a:r>
            <a:endParaRPr dirty="0">
              <a:solidFill>
                <a:schemeClr val="bg1"/>
              </a:solidFill>
            </a:endParaRPr>
          </a:p>
          <a:p>
            <a:pPr marL="0" marR="0" lvl="0" indent="-88900" algn="l" rtl="0">
              <a:lnSpc>
                <a:spcPct val="100000"/>
              </a:lnSpc>
              <a:spcBef>
                <a:spcPts val="0"/>
              </a:spcBef>
              <a:spcAft>
                <a:spcPts val="0"/>
              </a:spcAft>
              <a:buClr>
                <a:srgbClr val="FFFF00"/>
              </a:buClr>
              <a:buSzPts val="1400"/>
              <a:buFont typeface="Arial"/>
              <a:buChar char="•"/>
            </a:pPr>
            <a:r>
              <a:rPr lang="ro" sz="1400" b="0" i="0" u="none" strike="noStrike" cap="none" dirty="0">
                <a:solidFill>
                  <a:schemeClr val="bg1"/>
                </a:solidFill>
                <a:latin typeface="Calibri"/>
                <a:ea typeface="Calibri"/>
                <a:cs typeface="Calibri"/>
                <a:sym typeface="Calibri"/>
              </a:rPr>
              <a:t> depinde de </a:t>
            </a:r>
            <a:r>
              <a:rPr lang="ro" sz="1400" b="1" i="0" u="none" strike="noStrike" cap="none" dirty="0">
                <a:solidFill>
                  <a:schemeClr val="bg1"/>
                </a:solidFill>
                <a:latin typeface="Calibri"/>
                <a:ea typeface="Calibri"/>
                <a:cs typeface="Calibri"/>
                <a:sym typeface="Calibri"/>
              </a:rPr>
              <a:t>natura peretelui </a:t>
            </a:r>
            <a:r>
              <a:rPr lang="ro" sz="1400" b="0" i="0" u="none" strike="noStrike" cap="none" dirty="0">
                <a:solidFill>
                  <a:schemeClr val="bg1"/>
                </a:solidFill>
                <a:latin typeface="Calibri"/>
                <a:ea typeface="Calibri"/>
                <a:cs typeface="Calibri"/>
                <a:sym typeface="Calibri"/>
              </a:rPr>
              <a:t>(straturile și materialele de construcție din care este alcătuit peretele).</a:t>
            </a:r>
            <a:endParaRPr dirty="0">
              <a:solidFill>
                <a:schemeClr val="bg1"/>
              </a:solidFill>
            </a:endParaRPr>
          </a:p>
        </p:txBody>
      </p:sp>
      <p:pic>
        <p:nvPicPr>
          <p:cNvPr id="56" name="Google Shape;56;g110425d040b_0_0" title="018-01-1.png"/>
          <p:cNvPicPr preferRelativeResize="0"/>
          <p:nvPr/>
        </p:nvPicPr>
        <p:blipFill>
          <a:blip r:embed="rId3">
            <a:alphaModFix/>
          </a:blip>
          <a:stretch>
            <a:fillRect/>
          </a:stretch>
        </p:blipFill>
        <p:spPr>
          <a:xfrm>
            <a:off x="4271350" y="2529998"/>
            <a:ext cx="1627423" cy="1619902"/>
          </a:xfrm>
          <a:prstGeom prst="rect">
            <a:avLst/>
          </a:prstGeom>
          <a:noFill/>
          <a:ln>
            <a:noFill/>
          </a:ln>
        </p:spPr>
      </p:pic>
      <p:pic>
        <p:nvPicPr>
          <p:cNvPr id="57" name="Google Shape;57;g110425d040b_0_0" title="018-01-2.png"/>
          <p:cNvPicPr preferRelativeResize="0"/>
          <p:nvPr/>
        </p:nvPicPr>
        <p:blipFill>
          <a:blip r:embed="rId4">
            <a:alphaModFix/>
          </a:blip>
          <a:stretch>
            <a:fillRect/>
          </a:stretch>
        </p:blipFill>
        <p:spPr>
          <a:xfrm>
            <a:off x="5898773" y="2581498"/>
            <a:ext cx="1627423" cy="1619902"/>
          </a:xfrm>
          <a:prstGeom prst="rect">
            <a:avLst/>
          </a:prstGeom>
          <a:noFill/>
          <a:ln>
            <a:noFill/>
          </a:ln>
        </p:spPr>
      </p:pic>
      <p:pic>
        <p:nvPicPr>
          <p:cNvPr id="58" name="Google Shape;58;g110425d040b_0_0" title="018-01-3.png"/>
          <p:cNvPicPr preferRelativeResize="0"/>
          <p:nvPr/>
        </p:nvPicPr>
        <p:blipFill>
          <a:blip r:embed="rId5">
            <a:alphaModFix/>
          </a:blip>
          <a:stretch>
            <a:fillRect/>
          </a:stretch>
        </p:blipFill>
        <p:spPr>
          <a:xfrm>
            <a:off x="7367352" y="2581492"/>
            <a:ext cx="1627423" cy="1619902"/>
          </a:xfrm>
          <a:prstGeom prst="rect">
            <a:avLst/>
          </a:prstGeom>
          <a:noFill/>
          <a:ln>
            <a:noFill/>
          </a:ln>
        </p:spPr>
      </p:pic>
      <p:grpSp>
        <p:nvGrpSpPr>
          <p:cNvPr id="59" name="Google Shape;59;g110425d040b_0_0"/>
          <p:cNvGrpSpPr/>
          <p:nvPr/>
        </p:nvGrpSpPr>
        <p:grpSpPr>
          <a:xfrm>
            <a:off x="4312725" y="1831138"/>
            <a:ext cx="1292950" cy="2583213"/>
            <a:chOff x="4312725" y="1831138"/>
            <a:chExt cx="1292950" cy="2583213"/>
          </a:xfrm>
        </p:grpSpPr>
        <p:sp>
          <p:nvSpPr>
            <p:cNvPr id="60" name="Google Shape;60;g110425d040b_0_0"/>
            <p:cNvSpPr txBox="1"/>
            <p:nvPr/>
          </p:nvSpPr>
          <p:spPr>
            <a:xfrm>
              <a:off x="4312725" y="4014150"/>
              <a:ext cx="48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o" b="1">
                  <a:solidFill>
                    <a:schemeClr val="lt1"/>
                  </a:solidFill>
                  <a:latin typeface="Calibri"/>
                  <a:ea typeface="Calibri"/>
                  <a:cs typeface="Calibri"/>
                  <a:sym typeface="Calibri"/>
                </a:rPr>
                <a:t>cald</a:t>
              </a:r>
              <a:endParaRPr b="1">
                <a:solidFill>
                  <a:schemeClr val="lt1"/>
                </a:solidFill>
                <a:latin typeface="Calibri"/>
                <a:ea typeface="Calibri"/>
                <a:cs typeface="Calibri"/>
                <a:sym typeface="Calibri"/>
              </a:endParaRPr>
            </a:p>
          </p:txBody>
        </p:sp>
        <p:sp>
          <p:nvSpPr>
            <p:cNvPr id="61" name="Google Shape;61;g110425d040b_0_0"/>
            <p:cNvSpPr txBox="1"/>
            <p:nvPr/>
          </p:nvSpPr>
          <p:spPr>
            <a:xfrm>
              <a:off x="5054575" y="4014150"/>
              <a:ext cx="55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o" b="1">
                  <a:solidFill>
                    <a:schemeClr val="lt1"/>
                  </a:solidFill>
                  <a:latin typeface="Calibri"/>
                  <a:ea typeface="Calibri"/>
                  <a:cs typeface="Calibri"/>
                  <a:sym typeface="Calibri"/>
                </a:rPr>
                <a:t>rece</a:t>
              </a:r>
              <a:endParaRPr b="1">
                <a:solidFill>
                  <a:schemeClr val="lt1"/>
                </a:solidFill>
                <a:latin typeface="Calibri"/>
                <a:ea typeface="Calibri"/>
                <a:cs typeface="Calibri"/>
                <a:sym typeface="Calibri"/>
              </a:endParaRPr>
            </a:p>
          </p:txBody>
        </p:sp>
        <p:sp>
          <p:nvSpPr>
            <p:cNvPr id="62" name="Google Shape;62;g110425d040b_0_0"/>
            <p:cNvSpPr txBox="1"/>
            <p:nvPr/>
          </p:nvSpPr>
          <p:spPr>
            <a:xfrm>
              <a:off x="4701875" y="1831138"/>
              <a:ext cx="87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 b="1">
                  <a:solidFill>
                    <a:schemeClr val="lt1"/>
                  </a:solidFill>
                  <a:latin typeface="Calibri"/>
                  <a:ea typeface="Calibri"/>
                  <a:cs typeface="Calibri"/>
                  <a:sym typeface="Calibri"/>
                </a:rPr>
                <a:t>blocuri separate</a:t>
              </a:r>
              <a:endParaRPr b="1">
                <a:solidFill>
                  <a:schemeClr val="lt1"/>
                </a:solidFill>
                <a:latin typeface="Calibri"/>
                <a:ea typeface="Calibri"/>
                <a:cs typeface="Calibri"/>
                <a:sym typeface="Calibri"/>
              </a:endParaRPr>
            </a:p>
          </p:txBody>
        </p:sp>
      </p:grpSp>
      <p:grpSp>
        <p:nvGrpSpPr>
          <p:cNvPr id="63" name="Google Shape;63;g110425d040b_0_0"/>
          <p:cNvGrpSpPr/>
          <p:nvPr/>
        </p:nvGrpSpPr>
        <p:grpSpPr>
          <a:xfrm>
            <a:off x="5945046" y="1801250"/>
            <a:ext cx="1202700" cy="3044200"/>
            <a:chOff x="5945046" y="1801250"/>
            <a:chExt cx="1202700" cy="3044200"/>
          </a:xfrm>
        </p:grpSpPr>
        <p:sp>
          <p:nvSpPr>
            <p:cNvPr id="64" name="Google Shape;64;g110425d040b_0_0"/>
            <p:cNvSpPr txBox="1"/>
            <p:nvPr/>
          </p:nvSpPr>
          <p:spPr>
            <a:xfrm>
              <a:off x="6217612" y="1801250"/>
              <a:ext cx="913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 b="1">
                  <a:solidFill>
                    <a:schemeClr val="lt1"/>
                  </a:solidFill>
                  <a:latin typeface="Calibri"/>
                  <a:ea typeface="Calibri"/>
                  <a:cs typeface="Calibri"/>
                  <a:sym typeface="Calibri"/>
                </a:rPr>
                <a:t>blocuri </a:t>
              </a:r>
              <a:endParaRPr b="1">
                <a:solidFill>
                  <a:schemeClr val="lt1"/>
                </a:solidFill>
                <a:latin typeface="Calibri"/>
                <a:ea typeface="Calibri"/>
                <a:cs typeface="Calibri"/>
                <a:sym typeface="Calibri"/>
              </a:endParaRPr>
            </a:p>
            <a:p>
              <a:pPr marL="0" lvl="0" indent="0" algn="ctr" rtl="0">
                <a:spcBef>
                  <a:spcPts val="0"/>
                </a:spcBef>
                <a:spcAft>
                  <a:spcPts val="0"/>
                </a:spcAft>
                <a:buNone/>
              </a:pPr>
              <a:r>
                <a:rPr lang="ro" b="1">
                  <a:solidFill>
                    <a:schemeClr val="lt1"/>
                  </a:solidFill>
                  <a:latin typeface="Calibri"/>
                  <a:ea typeface="Calibri"/>
                  <a:cs typeface="Calibri"/>
                  <a:sym typeface="Calibri"/>
                </a:rPr>
                <a:t>în contact</a:t>
              </a:r>
              <a:endParaRPr b="1">
                <a:solidFill>
                  <a:schemeClr val="lt1"/>
                </a:solidFill>
                <a:latin typeface="Calibri"/>
                <a:ea typeface="Calibri"/>
                <a:cs typeface="Calibri"/>
                <a:sym typeface="Calibri"/>
              </a:endParaRPr>
            </a:p>
          </p:txBody>
        </p:sp>
        <p:sp>
          <p:nvSpPr>
            <p:cNvPr id="65" name="Google Shape;65;g110425d040b_0_0"/>
            <p:cNvSpPr txBox="1"/>
            <p:nvPr/>
          </p:nvSpPr>
          <p:spPr>
            <a:xfrm>
              <a:off x="5945046" y="4014150"/>
              <a:ext cx="1202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 b="1">
                  <a:solidFill>
                    <a:schemeClr val="lt1"/>
                  </a:solidFill>
                  <a:latin typeface="Calibri"/>
                  <a:ea typeface="Calibri"/>
                  <a:cs typeface="Calibri"/>
                  <a:sym typeface="Calibri"/>
                </a:rPr>
                <a:t>transfer de căldură de la cald la rece</a:t>
              </a:r>
              <a:endParaRPr b="1">
                <a:solidFill>
                  <a:schemeClr val="lt1"/>
                </a:solidFill>
                <a:latin typeface="Calibri"/>
                <a:ea typeface="Calibri"/>
                <a:cs typeface="Calibri"/>
                <a:sym typeface="Calibri"/>
              </a:endParaRPr>
            </a:p>
          </p:txBody>
        </p:sp>
      </p:grpSp>
      <p:grpSp>
        <p:nvGrpSpPr>
          <p:cNvPr id="66" name="Google Shape;66;g110425d040b_0_0"/>
          <p:cNvGrpSpPr/>
          <p:nvPr/>
        </p:nvGrpSpPr>
        <p:grpSpPr>
          <a:xfrm>
            <a:off x="7509175" y="1744100"/>
            <a:ext cx="1485600" cy="3316750"/>
            <a:chOff x="7509175" y="1744100"/>
            <a:chExt cx="1485600" cy="3316750"/>
          </a:xfrm>
        </p:grpSpPr>
        <p:sp>
          <p:nvSpPr>
            <p:cNvPr id="67" name="Google Shape;67;g110425d040b_0_0"/>
            <p:cNvSpPr txBox="1"/>
            <p:nvPr/>
          </p:nvSpPr>
          <p:spPr>
            <a:xfrm>
              <a:off x="7775050" y="1744100"/>
              <a:ext cx="1202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 b="1">
                  <a:solidFill>
                    <a:schemeClr val="lt1"/>
                  </a:solidFill>
                  <a:latin typeface="Calibri"/>
                  <a:ea typeface="Calibri"/>
                  <a:cs typeface="Calibri"/>
                  <a:sym typeface="Calibri"/>
                </a:rPr>
                <a:t>blocuri la</a:t>
              </a:r>
              <a:endParaRPr b="1">
                <a:solidFill>
                  <a:schemeClr val="lt1"/>
                </a:solidFill>
                <a:latin typeface="Calibri"/>
                <a:ea typeface="Calibri"/>
                <a:cs typeface="Calibri"/>
                <a:sym typeface="Calibri"/>
              </a:endParaRPr>
            </a:p>
            <a:p>
              <a:pPr marL="0" lvl="0" indent="0" algn="ctr" rtl="0">
                <a:spcBef>
                  <a:spcPts val="0"/>
                </a:spcBef>
                <a:spcAft>
                  <a:spcPts val="0"/>
                </a:spcAft>
                <a:buNone/>
              </a:pPr>
              <a:r>
                <a:rPr lang="ro" b="1">
                  <a:solidFill>
                    <a:schemeClr val="lt1"/>
                  </a:solidFill>
                  <a:latin typeface="Calibri"/>
                  <a:ea typeface="Calibri"/>
                  <a:cs typeface="Calibri"/>
                  <a:sym typeface="Calibri"/>
                </a:rPr>
                <a:t>aceeași temperatură</a:t>
              </a:r>
              <a:endParaRPr b="1">
                <a:solidFill>
                  <a:schemeClr val="lt1"/>
                </a:solidFill>
                <a:latin typeface="Calibri"/>
                <a:ea typeface="Calibri"/>
                <a:cs typeface="Calibri"/>
                <a:sym typeface="Calibri"/>
              </a:endParaRPr>
            </a:p>
          </p:txBody>
        </p:sp>
        <p:sp>
          <p:nvSpPr>
            <p:cNvPr id="68" name="Google Shape;68;g110425d040b_0_0"/>
            <p:cNvSpPr txBox="1"/>
            <p:nvPr/>
          </p:nvSpPr>
          <p:spPr>
            <a:xfrm>
              <a:off x="7509175" y="4014150"/>
              <a:ext cx="14856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 b="1">
                  <a:solidFill>
                    <a:schemeClr val="lt1"/>
                  </a:solidFill>
                  <a:latin typeface="Calibri"/>
                  <a:ea typeface="Calibri"/>
                  <a:cs typeface="Calibri"/>
                  <a:sym typeface="Calibri"/>
                </a:rPr>
                <a:t>transfer termic finalizat, temperatura se egalizează</a:t>
              </a:r>
              <a:endParaRPr b="1">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p:tgtEl>
                                          <p:spTgt spid="56"/>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1000"/>
                                        <p:tgtEl>
                                          <p:spTgt spid="57"/>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childTnLst>
                                </p:cTn>
                              </p:par>
                            </p:childTnLst>
                          </p:cTn>
                        </p:par>
                        <p:par>
                          <p:cTn id="20" fill="hold">
                            <p:stCondLst>
                              <p:cond delay="4000"/>
                            </p:stCondLst>
                            <p:childTnLst>
                              <p:par>
                                <p:cTn id="21" presetID="2" presetClass="entr" presetSubtype="2"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1000"/>
                                        <p:tgtEl>
                                          <p:spTgt spid="58"/>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0" name="Graphic 9">
            <a:extLst>
              <a:ext uri="{FF2B5EF4-FFF2-40B4-BE49-F238E27FC236}">
                <a16:creationId xmlns:a16="http://schemas.microsoft.com/office/drawing/2014/main" id="{081D5526-C337-C938-3677-F65EC2E38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9186" y="1687847"/>
            <a:ext cx="2275789" cy="2832347"/>
          </a:xfrm>
          <a:prstGeom prst="rect">
            <a:avLst/>
          </a:prstGeom>
        </p:spPr>
      </p:pic>
      <p:sp>
        <p:nvSpPr>
          <p:cNvPr id="73" name="Google Shape;73;p4"/>
          <p:cNvSpPr txBox="1"/>
          <p:nvPr/>
        </p:nvSpPr>
        <p:spPr>
          <a:xfrm>
            <a:off x="283000" y="432775"/>
            <a:ext cx="4762200" cy="1693200"/>
          </a:xfrm>
          <a:prstGeom prst="rect">
            <a:avLst/>
          </a:prstGeom>
          <a:noFill/>
          <a:ln>
            <a:noFill/>
          </a:ln>
        </p:spPr>
        <p:txBody>
          <a:bodyPr spcFirstLastPara="1" wrap="square" lIns="91425" tIns="91425" rIns="91425" bIns="91425" anchor="t" anchorCtr="0">
            <a:spAutoFit/>
          </a:bodyPr>
          <a:lstStyle/>
          <a:p>
            <a:pPr marL="44997" marR="0" lvl="0" indent="0" algn="l" rtl="0">
              <a:lnSpc>
                <a:spcPct val="100000"/>
              </a:lnSpc>
              <a:spcBef>
                <a:spcPts val="0"/>
              </a:spcBef>
              <a:spcAft>
                <a:spcPts val="0"/>
              </a:spcAft>
              <a:buClr>
                <a:srgbClr val="000000"/>
              </a:buClr>
              <a:buSzPts val="1600"/>
              <a:buFont typeface="Arial"/>
              <a:buNone/>
            </a:pPr>
            <a:r>
              <a:rPr lang="ro" sz="1400" b="0" i="0" u="none" strike="noStrike" cap="none">
                <a:solidFill>
                  <a:schemeClr val="lt1"/>
                </a:solidFill>
                <a:latin typeface="Calibri"/>
                <a:ea typeface="Calibri"/>
                <a:cs typeface="Calibri"/>
                <a:sym typeface="Calibri"/>
              </a:rPr>
              <a:t>Vom privi câteva imagini pentru a descoperi unde, în mediul construit, întâlnim </a:t>
            </a:r>
            <a:r>
              <a:rPr lang="ro" sz="1400" b="1" i="0" u="none" strike="noStrike" cap="none">
                <a:solidFill>
                  <a:schemeClr val="lt1"/>
                </a:solidFill>
                <a:latin typeface="Calibri"/>
                <a:ea typeface="Calibri"/>
                <a:cs typeface="Calibri"/>
                <a:sym typeface="Calibri"/>
              </a:rPr>
              <a:t>conducția termică</a:t>
            </a:r>
            <a:r>
              <a:rPr lang="ro"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4997" marR="0" lvl="0" indent="0" algn="l" rtl="0">
              <a:lnSpc>
                <a:spcPct val="100000"/>
              </a:lnSpc>
              <a:spcBef>
                <a:spcPts val="0"/>
              </a:spcBef>
              <a:spcAft>
                <a:spcPts val="0"/>
              </a:spcAft>
              <a:buClr>
                <a:srgbClr val="000000"/>
              </a:buClr>
              <a:buSzPts val="1600"/>
              <a:buFont typeface="Arial"/>
              <a:buNone/>
            </a:pPr>
            <a:endParaRPr sz="1400" b="0" i="0" u="none" strike="noStrike" cap="none">
              <a:solidFill>
                <a:schemeClr val="lt1"/>
              </a:solidFill>
              <a:latin typeface="Calibri"/>
              <a:ea typeface="Calibri"/>
              <a:cs typeface="Calibri"/>
              <a:sym typeface="Calibri"/>
            </a:endParaRPr>
          </a:p>
          <a:p>
            <a:pPr marL="44997" marR="0" lvl="0" indent="0" algn="l" rtl="0">
              <a:lnSpc>
                <a:spcPct val="100000"/>
              </a:lnSpc>
              <a:spcBef>
                <a:spcPts val="0"/>
              </a:spcBef>
              <a:spcAft>
                <a:spcPts val="0"/>
              </a:spcAft>
              <a:buClr>
                <a:srgbClr val="000000"/>
              </a:buClr>
              <a:buSzPts val="1600"/>
              <a:buFont typeface="Arial"/>
              <a:buNone/>
            </a:pPr>
            <a:r>
              <a:rPr lang="ro" sz="1400" b="0" i="0" u="none" strike="noStrike" cap="none">
                <a:solidFill>
                  <a:schemeClr val="lt1"/>
                </a:solidFill>
                <a:latin typeface="Calibri"/>
                <a:ea typeface="Calibri"/>
                <a:cs typeface="Calibri"/>
                <a:sym typeface="Calibri"/>
              </a:rPr>
              <a:t>Vom observa cum sunt folosite în arhitectură materialele </a:t>
            </a:r>
            <a:r>
              <a:rPr lang="ro" sz="1400" b="1" i="0" u="none" strike="noStrike" cap="none">
                <a:solidFill>
                  <a:schemeClr val="lt1"/>
                </a:solidFill>
                <a:latin typeface="Calibri"/>
                <a:ea typeface="Calibri"/>
                <a:cs typeface="Calibri"/>
                <a:sym typeface="Calibri"/>
              </a:rPr>
              <a:t>izolatoare termic, </a:t>
            </a:r>
            <a:r>
              <a:rPr lang="ro" sz="1400" b="0" i="0" u="none" strike="noStrike" cap="none">
                <a:solidFill>
                  <a:schemeClr val="lt1"/>
                </a:solidFill>
                <a:latin typeface="Calibri"/>
                <a:ea typeface="Calibri"/>
                <a:cs typeface="Calibri"/>
                <a:sym typeface="Calibri"/>
              </a:rPr>
              <a:t>dar și cum, prin asocierea unor materiale slab izolatoare </a:t>
            </a:r>
            <a:r>
              <a:rPr lang="ro">
                <a:solidFill>
                  <a:schemeClr val="lt1"/>
                </a:solidFill>
                <a:latin typeface="Calibri"/>
                <a:ea typeface="Calibri"/>
                <a:cs typeface="Calibri"/>
                <a:sym typeface="Calibri"/>
              </a:rPr>
              <a:t>și</a:t>
            </a:r>
            <a:r>
              <a:rPr lang="ro" sz="1400" b="0" i="0" u="none" strike="noStrike" cap="none">
                <a:solidFill>
                  <a:schemeClr val="lt1"/>
                </a:solidFill>
                <a:latin typeface="Calibri"/>
                <a:ea typeface="Calibri"/>
                <a:cs typeface="Calibri"/>
                <a:sym typeface="Calibri"/>
              </a:rPr>
              <a:t> a aerului putem obține un perete </a:t>
            </a:r>
            <a:r>
              <a:rPr lang="ro" sz="1400" b="1" i="0" u="none" strike="noStrike" cap="none">
                <a:solidFill>
                  <a:schemeClr val="lt1"/>
                </a:solidFill>
                <a:latin typeface="Calibri"/>
                <a:ea typeface="Calibri"/>
                <a:cs typeface="Calibri"/>
                <a:sym typeface="Calibri"/>
              </a:rPr>
              <a:t>eficient termic</a:t>
            </a:r>
            <a:r>
              <a:rPr lang="ro" sz="1400" b="0" i="0" u="none" strike="noStrike" cap="none">
                <a:solidFill>
                  <a:schemeClr val="lt1"/>
                </a:solidFill>
                <a:latin typeface="Calibri"/>
                <a:ea typeface="Calibri"/>
                <a:cs typeface="Calibri"/>
                <a:sym typeface="Calibri"/>
              </a:rPr>
              <a:t>.</a:t>
            </a:r>
            <a:endParaRPr sz="1400" b="1" i="0" u="none" strike="sngStrike" cap="none">
              <a:solidFill>
                <a:schemeClr val="lt1"/>
              </a:solidFill>
              <a:latin typeface="Calibri"/>
              <a:ea typeface="Calibri"/>
              <a:cs typeface="Calibri"/>
              <a:sym typeface="Calibri"/>
            </a:endParaRPr>
          </a:p>
        </p:txBody>
      </p:sp>
      <p:sp>
        <p:nvSpPr>
          <p:cNvPr id="74" name="Google Shape;74;p4"/>
          <p:cNvSpPr/>
          <p:nvPr/>
        </p:nvSpPr>
        <p:spPr>
          <a:xfrm rot="-302380">
            <a:off x="3935256" y="3286077"/>
            <a:ext cx="1171473" cy="648386"/>
          </a:xfrm>
          <a:prstGeom prst="ellipse">
            <a:avLst/>
          </a:prstGeom>
          <a:solidFill>
            <a:srgbClr val="C27BA0"/>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a:solidFill>
                  <a:schemeClr val="bg1"/>
                </a:solidFill>
                <a:latin typeface="Calibri"/>
                <a:ea typeface="Calibri"/>
                <a:cs typeface="Calibri"/>
                <a:sym typeface="Calibri"/>
              </a:rPr>
              <a:t>transfer căldură </a:t>
            </a:r>
            <a:endParaRPr sz="1200">
              <a:solidFill>
                <a:schemeClr val="bg1"/>
              </a:solidFill>
            </a:endParaRPr>
          </a:p>
        </p:txBody>
      </p:sp>
      <p:sp>
        <p:nvSpPr>
          <p:cNvPr id="79" name="Google Shape;79;p4"/>
          <p:cNvSpPr txBox="1"/>
          <p:nvPr/>
        </p:nvSpPr>
        <p:spPr>
          <a:xfrm>
            <a:off x="0" y="4620075"/>
            <a:ext cx="4960200" cy="334200"/>
          </a:xfrm>
          <a:prstGeom prst="rect">
            <a:avLst/>
          </a:prstGeom>
          <a:noFill/>
          <a:ln>
            <a:noFill/>
          </a:ln>
        </p:spPr>
        <p:txBody>
          <a:bodyPr spcFirstLastPara="1" wrap="square" lIns="270000"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o" sz="1800" b="1" i="0" u="none" strike="noStrike" cap="none">
                <a:solidFill>
                  <a:srgbClr val="FFFFFF"/>
                </a:solidFill>
                <a:latin typeface="Calibri"/>
                <a:ea typeface="Calibri"/>
                <a:cs typeface="Calibri"/>
                <a:sym typeface="Calibri"/>
              </a:rPr>
              <a:t>1. NOȚIUNEA </a:t>
            </a:r>
            <a:endParaRPr sz="1800"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4400"/>
              <a:buFont typeface="Arial"/>
              <a:buNone/>
            </a:pPr>
            <a:endParaRPr sz="4400" b="1" i="0" u="none" strike="noStrike" cap="none">
              <a:solidFill>
                <a:srgbClr val="FFFFFF"/>
              </a:solidFill>
              <a:latin typeface="Calibri"/>
              <a:ea typeface="Calibri"/>
              <a:cs typeface="Calibri"/>
              <a:sym typeface="Calibri"/>
            </a:endParaRPr>
          </a:p>
        </p:txBody>
      </p:sp>
      <p:sp>
        <p:nvSpPr>
          <p:cNvPr id="80" name="Google Shape;80;p4"/>
          <p:cNvSpPr/>
          <p:nvPr/>
        </p:nvSpPr>
        <p:spPr>
          <a:xfrm rot="1732590">
            <a:off x="156917" y="2934898"/>
            <a:ext cx="1150913" cy="677294"/>
          </a:xfrm>
          <a:prstGeom prst="ellipse">
            <a:avLst/>
          </a:prstGeom>
          <a:solidFill>
            <a:srgbClr val="E1215C"/>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dirty="0">
                <a:solidFill>
                  <a:schemeClr val="bg1"/>
                </a:solidFill>
                <a:latin typeface="Calibri"/>
                <a:ea typeface="Calibri"/>
                <a:cs typeface="Calibri"/>
                <a:sym typeface="Calibri"/>
              </a:rPr>
              <a:t>temperatură</a:t>
            </a:r>
            <a:endParaRPr sz="1200" b="1" i="0" u="none" strike="noStrike" cap="none" dirty="0">
              <a:solidFill>
                <a:schemeClr val="bg1"/>
              </a:solidFill>
              <a:latin typeface="Calibri"/>
              <a:ea typeface="Calibri"/>
              <a:cs typeface="Calibri"/>
              <a:sym typeface="Calibri"/>
            </a:endParaRPr>
          </a:p>
        </p:txBody>
      </p:sp>
      <p:sp>
        <p:nvSpPr>
          <p:cNvPr id="81" name="Google Shape;81;p4"/>
          <p:cNvSpPr/>
          <p:nvPr/>
        </p:nvSpPr>
        <p:spPr>
          <a:xfrm rot="-1148400">
            <a:off x="2156216" y="3426073"/>
            <a:ext cx="1171473" cy="648386"/>
          </a:xfrm>
          <a:prstGeom prst="ellipse">
            <a:avLst/>
          </a:prstGeom>
          <a:solidFill>
            <a:srgbClr val="EA648D"/>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a:solidFill>
                  <a:schemeClr val="bg1"/>
                </a:solidFill>
                <a:latin typeface="Calibri"/>
                <a:ea typeface="Calibri"/>
                <a:cs typeface="Calibri"/>
                <a:sym typeface="Calibri"/>
              </a:rPr>
              <a:t>termo</a:t>
            </a:r>
            <a:endParaRPr sz="1200" b="1" i="0" u="none" strike="noStrike" cap="none">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ro" sz="1200" b="1" i="0" u="none" strike="noStrike" cap="none">
                <a:solidFill>
                  <a:schemeClr val="bg1"/>
                </a:solidFill>
                <a:latin typeface="Calibri"/>
                <a:ea typeface="Calibri"/>
                <a:cs typeface="Calibri"/>
                <a:sym typeface="Calibri"/>
              </a:rPr>
              <a:t>conductor</a:t>
            </a:r>
            <a:endParaRPr sz="1200">
              <a:solidFill>
                <a:schemeClr val="bg1"/>
              </a:solidFill>
            </a:endParaRPr>
          </a:p>
        </p:txBody>
      </p:sp>
      <p:sp>
        <p:nvSpPr>
          <p:cNvPr id="82" name="Google Shape;82;p4"/>
          <p:cNvSpPr/>
          <p:nvPr/>
        </p:nvSpPr>
        <p:spPr>
          <a:xfrm rot="1470515">
            <a:off x="3240321" y="2186683"/>
            <a:ext cx="1171473" cy="648386"/>
          </a:xfrm>
          <a:prstGeom prst="ellipse">
            <a:avLst/>
          </a:prstGeom>
          <a:solidFill>
            <a:srgbClr val="A84878"/>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a:solidFill>
                  <a:schemeClr val="bg1"/>
                </a:solidFill>
                <a:latin typeface="Calibri"/>
                <a:ea typeface="Calibri"/>
                <a:cs typeface="Calibri"/>
                <a:sym typeface="Calibri"/>
              </a:rPr>
              <a:t>termo izolator</a:t>
            </a:r>
            <a:endParaRPr sz="1200" b="1" i="0" u="none" strike="noStrike" cap="none">
              <a:solidFill>
                <a:schemeClr val="bg1"/>
              </a:solidFill>
              <a:latin typeface="Calibri"/>
              <a:ea typeface="Calibri"/>
              <a:cs typeface="Calibri"/>
              <a:sym typeface="Calibri"/>
            </a:endParaRPr>
          </a:p>
        </p:txBody>
      </p:sp>
      <p:sp>
        <p:nvSpPr>
          <p:cNvPr id="83" name="Google Shape;83;p4"/>
          <p:cNvSpPr/>
          <p:nvPr/>
        </p:nvSpPr>
        <p:spPr>
          <a:xfrm rot="-1148400">
            <a:off x="954010" y="2062112"/>
            <a:ext cx="1176233" cy="613992"/>
          </a:xfrm>
          <a:prstGeom prst="ellipse">
            <a:avLst/>
          </a:prstGeom>
          <a:solidFill>
            <a:srgbClr val="A1D749"/>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dirty="0">
                <a:latin typeface="Calibri"/>
                <a:ea typeface="Calibri"/>
                <a:cs typeface="Calibri"/>
                <a:sym typeface="Calibri"/>
              </a:rPr>
              <a:t>contactul termic</a:t>
            </a:r>
            <a:endParaRPr sz="1200" b="1" i="0" u="none" strike="noStrike" cap="none" dirty="0">
              <a:latin typeface="Calibri"/>
              <a:ea typeface="Calibri"/>
              <a:cs typeface="Calibri"/>
              <a:sym typeface="Calibri"/>
            </a:endParaRPr>
          </a:p>
        </p:txBody>
      </p:sp>
      <p:sp>
        <p:nvSpPr>
          <p:cNvPr id="84" name="Google Shape;84;p4"/>
          <p:cNvSpPr/>
          <p:nvPr/>
        </p:nvSpPr>
        <p:spPr>
          <a:xfrm rot="898474">
            <a:off x="2247638" y="2578394"/>
            <a:ext cx="988628" cy="395006"/>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a:solidFill>
                  <a:srgbClr val="000000"/>
                </a:solidFill>
                <a:latin typeface="Calibri"/>
                <a:ea typeface="Calibri"/>
                <a:cs typeface="Calibri"/>
                <a:sym typeface="Calibri"/>
              </a:rPr>
              <a:t>confort</a:t>
            </a:r>
            <a:endParaRPr sz="1200" b="1" i="0" u="none" strike="noStrike" cap="none">
              <a:solidFill>
                <a:srgbClr val="000000"/>
              </a:solidFill>
              <a:latin typeface="Calibri"/>
              <a:ea typeface="Calibri"/>
              <a:cs typeface="Calibri"/>
              <a:sym typeface="Calibri"/>
            </a:endParaRPr>
          </a:p>
        </p:txBody>
      </p:sp>
      <p:sp>
        <p:nvSpPr>
          <p:cNvPr id="85" name="Google Shape;85;p4"/>
          <p:cNvSpPr/>
          <p:nvPr/>
        </p:nvSpPr>
        <p:spPr>
          <a:xfrm rot="-1148400">
            <a:off x="875963" y="3838666"/>
            <a:ext cx="958686" cy="602889"/>
          </a:xfrm>
          <a:prstGeom prst="ellipse">
            <a:avLst/>
          </a:prstGeom>
          <a:solidFill>
            <a:srgbClr val="97E1A5"/>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a:solidFill>
                  <a:srgbClr val="000000"/>
                </a:solidFill>
                <a:latin typeface="Calibri"/>
                <a:ea typeface="Calibri"/>
                <a:cs typeface="Calibri"/>
                <a:sym typeface="Calibri"/>
              </a:rPr>
              <a:t>eficiență termică</a:t>
            </a:r>
            <a:endParaRPr sz="1200" b="1" i="0" u="none" strike="noStrike" cap="none">
              <a:solidFill>
                <a:srgbClr val="000000"/>
              </a:solidFill>
              <a:latin typeface="Calibri"/>
              <a:ea typeface="Calibri"/>
              <a:cs typeface="Calibri"/>
              <a:sym typeface="Calibri"/>
            </a:endParaRPr>
          </a:p>
        </p:txBody>
      </p:sp>
      <p:sp>
        <p:nvSpPr>
          <p:cNvPr id="86" name="Google Shape;86;p4"/>
          <p:cNvSpPr/>
          <p:nvPr/>
        </p:nvSpPr>
        <p:spPr>
          <a:xfrm rot="975732">
            <a:off x="3037021" y="4136084"/>
            <a:ext cx="1177373" cy="671408"/>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200" b="1" i="0" u="none" strike="noStrike" cap="none">
                <a:solidFill>
                  <a:schemeClr val="bg1"/>
                </a:solidFill>
                <a:latin typeface="Calibri"/>
                <a:ea typeface="Calibri"/>
                <a:cs typeface="Calibri"/>
                <a:sym typeface="Calibri"/>
              </a:rPr>
              <a:t>materiale de construcții</a:t>
            </a:r>
            <a:endParaRPr sz="1200" b="1" i="0" u="none" strike="noStrike" cap="none">
              <a:solidFill>
                <a:schemeClr val="bg1"/>
              </a:solidFill>
              <a:latin typeface="Calibri"/>
              <a:ea typeface="Calibri"/>
              <a:cs typeface="Calibri"/>
              <a:sym typeface="Calibri"/>
            </a:endParaRPr>
          </a:p>
        </p:txBody>
      </p:sp>
      <p:pic>
        <p:nvPicPr>
          <p:cNvPr id="3" name="Graphic 2">
            <a:extLst>
              <a:ext uri="{FF2B5EF4-FFF2-40B4-BE49-F238E27FC236}">
                <a16:creationId xmlns:a16="http://schemas.microsoft.com/office/drawing/2014/main" id="{86890A0D-9226-81C3-32EA-F30CBB4C0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5391" y="2030220"/>
            <a:ext cx="1503484" cy="996644"/>
          </a:xfrm>
          <a:prstGeom prst="rect">
            <a:avLst/>
          </a:prstGeom>
        </p:spPr>
      </p:pic>
      <p:grpSp>
        <p:nvGrpSpPr>
          <p:cNvPr id="75" name="Google Shape;75;p4"/>
          <p:cNvGrpSpPr/>
          <p:nvPr/>
        </p:nvGrpSpPr>
        <p:grpSpPr>
          <a:xfrm>
            <a:off x="4900119" y="650091"/>
            <a:ext cx="3669339" cy="4184853"/>
            <a:chOff x="5814350" y="438575"/>
            <a:chExt cx="3669339" cy="4184853"/>
          </a:xfrm>
        </p:grpSpPr>
        <p:sp>
          <p:nvSpPr>
            <p:cNvPr id="76" name="Google Shape;76;p4"/>
            <p:cNvSpPr/>
            <p:nvPr/>
          </p:nvSpPr>
          <p:spPr>
            <a:xfrm rot="1008021">
              <a:off x="7744968" y="438575"/>
              <a:ext cx="1282754" cy="724520"/>
            </a:xfrm>
            <a:prstGeom prst="wedgeEllipseCallout">
              <a:avLst>
                <a:gd name="adj1" fmla="val -20580"/>
                <a:gd name="adj2" fmla="val 121870"/>
              </a:avLst>
            </a:prstGeom>
            <a:solidFill>
              <a:srgbClr val="92D05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dirty="0">
                  <a:solidFill>
                    <a:srgbClr val="000000"/>
                  </a:solidFill>
                  <a:latin typeface="Calibri"/>
                  <a:ea typeface="Calibri"/>
                  <a:cs typeface="Calibri"/>
                  <a:sym typeface="Calibri"/>
                </a:rPr>
                <a:t>CONDUCȚIA TERMICĂ</a:t>
              </a:r>
              <a:endParaRPr dirty="0"/>
            </a:p>
          </p:txBody>
        </p:sp>
        <p:sp>
          <p:nvSpPr>
            <p:cNvPr id="77" name="Google Shape;77;p4"/>
            <p:cNvSpPr/>
            <p:nvPr/>
          </p:nvSpPr>
          <p:spPr>
            <a:xfrm rot="20557198">
              <a:off x="8134814" y="3796985"/>
              <a:ext cx="1348875" cy="826443"/>
            </a:xfrm>
            <a:prstGeom prst="wedgeEllipseCallout">
              <a:avLst>
                <a:gd name="adj1" fmla="val -40983"/>
                <a:gd name="adj2" fmla="val -137670"/>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dirty="0">
                  <a:solidFill>
                    <a:schemeClr val="dk1"/>
                  </a:solidFill>
                  <a:latin typeface="Calibri"/>
                  <a:ea typeface="Calibri"/>
                  <a:cs typeface="Calibri"/>
                  <a:sym typeface="Calibri"/>
                </a:rPr>
                <a:t>NATURA PERETELUI</a:t>
              </a:r>
              <a:endParaRPr dirty="0"/>
            </a:p>
          </p:txBody>
        </p:sp>
        <p:sp>
          <p:nvSpPr>
            <p:cNvPr id="78" name="Google Shape;78;p4"/>
            <p:cNvSpPr/>
            <p:nvPr/>
          </p:nvSpPr>
          <p:spPr>
            <a:xfrm rot="20476338">
              <a:off x="5814350" y="497874"/>
              <a:ext cx="1423191" cy="727270"/>
            </a:xfrm>
            <a:prstGeom prst="wedgeEllipseCallout">
              <a:avLst>
                <a:gd name="adj1" fmla="val 17319"/>
                <a:gd name="adj2" fmla="val 118181"/>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o" sz="1200" b="1" i="0" u="none" strike="noStrike" cap="none" dirty="0">
                  <a:solidFill>
                    <a:schemeClr val="dk1"/>
                  </a:solidFill>
                  <a:latin typeface="Calibri"/>
                  <a:ea typeface="Calibri"/>
                  <a:cs typeface="Calibri"/>
                  <a:sym typeface="Calibri"/>
                </a:rPr>
                <a:t>GROSIMEA PERETELUI</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p:nvPr/>
        </p:nvSpPr>
        <p:spPr>
          <a:xfrm>
            <a:off x="7267725" y="1011249"/>
            <a:ext cx="1727700" cy="22137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200" dirty="0">
                <a:solidFill>
                  <a:schemeClr val="lt1"/>
                </a:solidFill>
                <a:latin typeface="Calibri"/>
                <a:ea typeface="Calibri"/>
                <a:cs typeface="Calibri"/>
                <a:sym typeface="Calibri"/>
              </a:rPr>
              <a:t>Transmiterea căldurii sau a frigului prin conducție are loc atunci când energia termică se propagă prin pereți, ferestre sau pardoseli, dinspre zonele calde spre cele reci, influențând eficiența energetică a clădirii.</a:t>
            </a:r>
            <a:endParaRPr sz="1200" i="0" u="none" strike="noStrike" cap="none" dirty="0">
              <a:solidFill>
                <a:schemeClr val="lt1"/>
              </a:solidFill>
              <a:latin typeface="Calibri"/>
              <a:ea typeface="Calibri"/>
              <a:cs typeface="Calibri"/>
              <a:sym typeface="Calibri"/>
            </a:endParaRPr>
          </a:p>
        </p:txBody>
      </p:sp>
      <p:pic>
        <p:nvPicPr>
          <p:cNvPr id="95" name="Google Shape;95;p1"/>
          <p:cNvPicPr preferRelativeResize="0"/>
          <p:nvPr/>
        </p:nvPicPr>
        <p:blipFill rotWithShape="1">
          <a:blip r:embed="rId3">
            <a:alphaModFix/>
          </a:blip>
          <a:srcRect/>
          <a:stretch/>
        </p:blipFill>
        <p:spPr>
          <a:xfrm>
            <a:off x="3726480" y="1016869"/>
            <a:ext cx="3344963" cy="3635203"/>
          </a:xfrm>
          <a:prstGeom prst="rect">
            <a:avLst/>
          </a:prstGeom>
          <a:noFill/>
          <a:ln>
            <a:noFill/>
          </a:ln>
        </p:spPr>
      </p:pic>
      <p:pic>
        <p:nvPicPr>
          <p:cNvPr id="96" name="Google Shape;96;p1"/>
          <p:cNvPicPr preferRelativeResize="0"/>
          <p:nvPr/>
        </p:nvPicPr>
        <p:blipFill rotWithShape="1">
          <a:blip r:embed="rId4">
            <a:alphaModFix/>
          </a:blip>
          <a:srcRect/>
          <a:stretch/>
        </p:blipFill>
        <p:spPr>
          <a:xfrm>
            <a:off x="214441" y="1025444"/>
            <a:ext cx="3344963" cy="3635203"/>
          </a:xfrm>
          <a:prstGeom prst="rect">
            <a:avLst/>
          </a:prstGeom>
          <a:noFill/>
          <a:ln>
            <a:noFill/>
          </a:ln>
        </p:spPr>
      </p:pic>
      <p:sp>
        <p:nvSpPr>
          <p:cNvPr id="97" name="Google Shape;97;p1"/>
          <p:cNvSpPr txBox="1"/>
          <p:nvPr/>
        </p:nvSpPr>
        <p:spPr>
          <a:xfrm>
            <a:off x="249355" y="479065"/>
            <a:ext cx="6071700" cy="292378"/>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000" b="0" i="0" u="none" strike="noStrike" cap="none">
                <a:solidFill>
                  <a:schemeClr val="dk1"/>
                </a:solidFill>
                <a:latin typeface="Calibri"/>
                <a:ea typeface="Calibri"/>
                <a:cs typeface="Calibri"/>
                <a:sym typeface="Calibri"/>
              </a:rPr>
              <a:t>Clădirile pierd din </a:t>
            </a:r>
            <a:r>
              <a:rPr lang="ro" sz="1000">
                <a:solidFill>
                  <a:schemeClr val="dk1"/>
                </a:solidFill>
                <a:latin typeface="Calibri"/>
                <a:ea typeface="Calibri"/>
                <a:cs typeface="Calibri"/>
                <a:sym typeface="Calibri"/>
              </a:rPr>
              <a:t>căldura</a:t>
            </a:r>
            <a:r>
              <a:rPr lang="ro" sz="1000" b="0" i="0" u="none" strike="noStrike" cap="none">
                <a:solidFill>
                  <a:schemeClr val="dk1"/>
                </a:solidFill>
                <a:latin typeface="Calibri"/>
                <a:ea typeface="Calibri"/>
                <a:cs typeface="Calibri"/>
                <a:sym typeface="Calibri"/>
              </a:rPr>
              <a:t> de la interior (iarna) și din răcoarea de la interior (vara).</a:t>
            </a:r>
            <a:endParaRPr sz="1000" b="0" i="0" u="none" strike="noStrike" cap="none">
              <a:solidFill>
                <a:schemeClr val="dk1"/>
              </a:solidFill>
              <a:latin typeface="Calibri"/>
              <a:ea typeface="Calibri"/>
              <a:cs typeface="Calibri"/>
              <a:sym typeface="Calibri"/>
            </a:endParaRPr>
          </a:p>
        </p:txBody>
      </p:sp>
      <p:sp>
        <p:nvSpPr>
          <p:cNvPr id="98" name="Google Shape;98;p1"/>
          <p:cNvSpPr txBox="1"/>
          <p:nvPr/>
        </p:nvSpPr>
        <p:spPr>
          <a:xfrm>
            <a:off x="135826" y="4706285"/>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2. EXEMPLE DIN MEDIUL CONSTRUIT</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100" name="Google Shape;100;p1"/>
          <p:cNvSpPr/>
          <p:nvPr/>
        </p:nvSpPr>
        <p:spPr>
          <a:xfrm rot="-809564">
            <a:off x="3181148" y="3171752"/>
            <a:ext cx="889758" cy="877097"/>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ferestre</a:t>
            </a:r>
            <a:endParaRPr sz="1000" b="1" i="0" u="none" strike="noStrike" cap="none">
              <a:solidFill>
                <a:srgbClr val="000000"/>
              </a:solidFill>
              <a:latin typeface="Calibri"/>
              <a:ea typeface="Calibri"/>
              <a:cs typeface="Calibri"/>
              <a:sym typeface="Calibri"/>
            </a:endParaRPr>
          </a:p>
        </p:txBody>
      </p:sp>
      <p:sp>
        <p:nvSpPr>
          <p:cNvPr id="101" name="Google Shape;101;p1"/>
          <p:cNvSpPr/>
          <p:nvPr/>
        </p:nvSpPr>
        <p:spPr>
          <a:xfrm rot="-809564">
            <a:off x="3403431" y="1462308"/>
            <a:ext cx="889758" cy="877097"/>
          </a:xfrm>
          <a:prstGeom prst="ellipse">
            <a:avLst/>
          </a:prstGeom>
          <a:solidFill>
            <a:srgbClr val="FFD966"/>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acoperiș</a:t>
            </a:r>
            <a:endParaRPr sz="1000" b="1" i="0" u="none" strike="noStrike" cap="none">
              <a:solidFill>
                <a:srgbClr val="000000"/>
              </a:solidFill>
              <a:latin typeface="Calibri"/>
              <a:ea typeface="Calibri"/>
              <a:cs typeface="Calibri"/>
              <a:sym typeface="Calibri"/>
            </a:endParaRPr>
          </a:p>
        </p:txBody>
      </p:sp>
      <p:sp>
        <p:nvSpPr>
          <p:cNvPr id="102" name="Google Shape;102;p1"/>
          <p:cNvSpPr/>
          <p:nvPr/>
        </p:nvSpPr>
        <p:spPr>
          <a:xfrm>
            <a:off x="6042294" y="3287788"/>
            <a:ext cx="889800" cy="876900"/>
          </a:xfrm>
          <a:prstGeom prst="ellipse">
            <a:avLst/>
          </a:prstGeom>
          <a:solidFill>
            <a:srgbClr val="ED7D3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pereți</a:t>
            </a:r>
            <a:endParaRPr sz="1000" b="1" i="0" u="none" strike="noStrike" cap="none">
              <a:solidFill>
                <a:srgbClr val="000000"/>
              </a:solidFill>
              <a:latin typeface="Calibri"/>
              <a:ea typeface="Calibri"/>
              <a:cs typeface="Calibri"/>
              <a:sym typeface="Calibri"/>
            </a:endParaRPr>
          </a:p>
        </p:txBody>
      </p:sp>
      <p:sp>
        <p:nvSpPr>
          <p:cNvPr id="103" name="Google Shape;103;p1"/>
          <p:cNvSpPr/>
          <p:nvPr/>
        </p:nvSpPr>
        <p:spPr>
          <a:xfrm rot="-503707">
            <a:off x="-15211" y="3714816"/>
            <a:ext cx="889734" cy="877006"/>
          </a:xfrm>
          <a:prstGeom prst="ellipse">
            <a:avLst/>
          </a:prstGeom>
          <a:solidFill>
            <a:srgbClr val="97E1A5"/>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fundație</a:t>
            </a:r>
            <a:endParaRPr sz="1000" b="1" i="0" u="none" strike="noStrike" cap="none">
              <a:solidFill>
                <a:srgbClr val="000000"/>
              </a:solidFill>
              <a:latin typeface="Calibri"/>
              <a:ea typeface="Calibri"/>
              <a:cs typeface="Calibri"/>
              <a:sym typeface="Calibri"/>
            </a:endParaRPr>
          </a:p>
        </p:txBody>
      </p:sp>
      <p:sp>
        <p:nvSpPr>
          <p:cNvPr id="104" name="Google Shape;104;p1"/>
          <p:cNvSpPr/>
          <p:nvPr/>
        </p:nvSpPr>
        <p:spPr>
          <a:xfrm rot="527149">
            <a:off x="5957518" y="1528847"/>
            <a:ext cx="889740" cy="877013"/>
          </a:xfrm>
          <a:prstGeom prst="ellipse">
            <a:avLst/>
          </a:prstGeom>
          <a:solidFill>
            <a:srgbClr val="C7ABCD"/>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900" b="1" i="0" u="none" strike="noStrike" cap="none">
                <a:solidFill>
                  <a:srgbClr val="000000"/>
                </a:solidFill>
                <a:latin typeface="Calibri"/>
                <a:ea typeface="Calibri"/>
                <a:cs typeface="Calibri"/>
                <a:sym typeface="Calibri"/>
              </a:rPr>
              <a:t>ventilare</a:t>
            </a:r>
            <a:endParaRPr sz="900" b="1" i="0" u="none" strike="noStrike" cap="none">
              <a:solidFill>
                <a:srgbClr val="000000"/>
              </a:solidFill>
              <a:latin typeface="Calibri"/>
              <a:ea typeface="Calibri"/>
              <a:cs typeface="Calibri"/>
              <a:sym typeface="Calibri"/>
            </a:endParaRPr>
          </a:p>
        </p:txBody>
      </p:sp>
      <p:sp>
        <p:nvSpPr>
          <p:cNvPr id="105" name="Google Shape;105;p1"/>
          <p:cNvSpPr/>
          <p:nvPr/>
        </p:nvSpPr>
        <p:spPr>
          <a:xfrm rot="-502">
            <a:off x="6689257" y="381394"/>
            <a:ext cx="2052900" cy="748200"/>
          </a:xfrm>
          <a:prstGeom prst="wedgeEllipseCallout">
            <a:avLst>
              <a:gd name="adj1" fmla="val -147470"/>
              <a:gd name="adj2" fmla="val 181109"/>
            </a:avLst>
          </a:prstGeom>
          <a:solidFill>
            <a:srgbClr val="FFFF00"/>
          </a:solidFill>
          <a:ln>
            <a:noFill/>
          </a:ln>
          <a:effectLst>
            <a:outerShdw blurRad="50800" dist="38100" dir="2700000" algn="tl" rotWithShape="0">
              <a:srgbClr val="000000">
                <a:alpha val="40000"/>
              </a:srgbClr>
            </a:outerShdw>
          </a:effectLst>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ro" sz="1000" b="1">
                <a:solidFill>
                  <a:schemeClr val="dk1"/>
                </a:solidFill>
                <a:latin typeface="Calibri"/>
                <a:ea typeface="Calibri"/>
                <a:cs typeface="Calibri"/>
                <a:sym typeface="Calibri"/>
              </a:rPr>
              <a:t>Care sunt zonele unde se realizează transmiterea căldurii sau a frigului prin conducție? </a:t>
            </a:r>
            <a:endParaRPr sz="1000" b="1" i="0" u="none" strike="noStrike" cap="none">
              <a:solidFill>
                <a:schemeClr val="dk1"/>
              </a:solidFill>
              <a:latin typeface="Calibri"/>
              <a:ea typeface="Calibri"/>
              <a:cs typeface="Calibri"/>
              <a:sym typeface="Calibri"/>
            </a:endParaRPr>
          </a:p>
        </p:txBody>
      </p:sp>
      <p:sp>
        <p:nvSpPr>
          <p:cNvPr id="106" name="Google Shape;106;p1"/>
          <p:cNvSpPr txBox="1"/>
          <p:nvPr/>
        </p:nvSpPr>
        <p:spPr>
          <a:xfrm>
            <a:off x="1323713" y="4417743"/>
            <a:ext cx="331020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dirty="0">
                <a:solidFill>
                  <a:schemeClr val="lt1"/>
                </a:solidFill>
                <a:latin typeface="Calibri"/>
                <a:ea typeface="Calibri"/>
                <a:cs typeface="Calibri"/>
                <a:sym typeface="Calibri"/>
              </a:rPr>
              <a:t>Imobil apartamente, București, birou arh. ADNBA</a:t>
            </a:r>
            <a:endParaRPr sz="800" b="0" i="0" u="none" strike="noStrike" cap="none" dirty="0">
              <a:solidFill>
                <a:schemeClr val="lt1"/>
              </a:solidFill>
              <a:latin typeface="Calibri"/>
              <a:ea typeface="Calibri"/>
              <a:cs typeface="Calibri"/>
              <a:sym typeface="Calibri"/>
            </a:endParaRPr>
          </a:p>
        </p:txBody>
      </p:sp>
      <p:sp>
        <p:nvSpPr>
          <p:cNvPr id="107" name="Google Shape;107;p1"/>
          <p:cNvSpPr txBox="1"/>
          <p:nvPr/>
        </p:nvSpPr>
        <p:spPr>
          <a:xfrm>
            <a:off x="3741029" y="4399818"/>
            <a:ext cx="331020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800" dirty="0">
                <a:solidFill>
                  <a:schemeClr val="lt1"/>
                </a:solidFill>
                <a:latin typeface="Calibri"/>
                <a:ea typeface="Calibri"/>
                <a:cs typeface="Calibri"/>
                <a:sym typeface="Calibri"/>
              </a:rPr>
              <a:t>Locuință, Ilfov, birou arh. CUMULUS ARCHITECTURE</a:t>
            </a:r>
            <a:endParaRPr sz="800" b="0" i="0" u="none" strike="noStrike" cap="none" dirty="0">
              <a:solidFill>
                <a:schemeClr val="lt1"/>
              </a:solidFill>
              <a:latin typeface="Calibri"/>
              <a:ea typeface="Calibri"/>
              <a:cs typeface="Calibri"/>
              <a:sym typeface="Calibri"/>
            </a:endParaRPr>
          </a:p>
        </p:txBody>
      </p:sp>
      <p:pic>
        <p:nvPicPr>
          <p:cNvPr id="108" name="Google Shape;108;p1"/>
          <p:cNvPicPr preferRelativeResize="0"/>
          <p:nvPr/>
        </p:nvPicPr>
        <p:blipFill>
          <a:blip r:embed="rId5">
            <a:alphaModFix/>
          </a:blip>
          <a:stretch>
            <a:fillRect/>
          </a:stretch>
        </p:blipFill>
        <p:spPr>
          <a:xfrm>
            <a:off x="7272350" y="3395174"/>
            <a:ext cx="1727700" cy="12232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125f4ddb3f8_0_12"/>
          <p:cNvPicPr preferRelativeResize="0"/>
          <p:nvPr/>
        </p:nvPicPr>
        <p:blipFill rotWithShape="1">
          <a:blip r:embed="rId3">
            <a:alphaModFix amt="40000"/>
          </a:blip>
          <a:srcRect/>
          <a:stretch/>
        </p:blipFill>
        <p:spPr>
          <a:xfrm>
            <a:off x="214441" y="1025444"/>
            <a:ext cx="3344963" cy="3635203"/>
          </a:xfrm>
          <a:prstGeom prst="rect">
            <a:avLst/>
          </a:prstGeom>
          <a:noFill/>
          <a:ln>
            <a:noFill/>
          </a:ln>
        </p:spPr>
      </p:pic>
      <p:sp>
        <p:nvSpPr>
          <p:cNvPr id="114" name="Google Shape;114;g125f4ddb3f8_0_12"/>
          <p:cNvSpPr txBox="1"/>
          <p:nvPr/>
        </p:nvSpPr>
        <p:spPr>
          <a:xfrm>
            <a:off x="249355" y="479065"/>
            <a:ext cx="6071700" cy="292378"/>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000" b="0" i="0" u="none" strike="noStrike" cap="none">
                <a:solidFill>
                  <a:schemeClr val="dk1"/>
                </a:solidFill>
                <a:latin typeface="Calibri"/>
                <a:ea typeface="Calibri"/>
                <a:cs typeface="Calibri"/>
                <a:sym typeface="Calibri"/>
              </a:rPr>
              <a:t>Clădirile pierd din </a:t>
            </a:r>
            <a:r>
              <a:rPr lang="ro" sz="1000">
                <a:solidFill>
                  <a:schemeClr val="dk1"/>
                </a:solidFill>
                <a:latin typeface="Calibri"/>
                <a:ea typeface="Calibri"/>
                <a:cs typeface="Calibri"/>
                <a:sym typeface="Calibri"/>
              </a:rPr>
              <a:t>căldura</a:t>
            </a:r>
            <a:r>
              <a:rPr lang="ro" sz="1000" b="0" i="0" u="none" strike="noStrike" cap="none">
                <a:solidFill>
                  <a:schemeClr val="dk1"/>
                </a:solidFill>
                <a:latin typeface="Calibri"/>
                <a:ea typeface="Calibri"/>
                <a:cs typeface="Calibri"/>
                <a:sym typeface="Calibri"/>
              </a:rPr>
              <a:t> de la interior (iarna) și din răcoarea de la interior (vara).</a:t>
            </a:r>
            <a:endParaRPr sz="1000" b="0" i="0" u="none" strike="noStrike" cap="none">
              <a:solidFill>
                <a:schemeClr val="dk1"/>
              </a:solidFill>
              <a:latin typeface="Calibri"/>
              <a:ea typeface="Calibri"/>
              <a:cs typeface="Calibri"/>
              <a:sym typeface="Calibri"/>
            </a:endParaRPr>
          </a:p>
        </p:txBody>
      </p:sp>
      <p:sp>
        <p:nvSpPr>
          <p:cNvPr id="115" name="Google Shape;115;g125f4ddb3f8_0_12"/>
          <p:cNvSpPr txBox="1"/>
          <p:nvPr/>
        </p:nvSpPr>
        <p:spPr>
          <a:xfrm>
            <a:off x="135826" y="4706285"/>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2. EXEMPLE DIN MEDIUL CONSTRUIT</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116" name="Google Shape;116;g125f4ddb3f8_0_12"/>
          <p:cNvSpPr/>
          <p:nvPr/>
        </p:nvSpPr>
        <p:spPr>
          <a:xfrm rot="-809857">
            <a:off x="223105" y="1121769"/>
            <a:ext cx="597592" cy="342334"/>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bloc</a:t>
            </a:r>
            <a:endParaRPr sz="1000" b="1" i="0" u="none" strike="noStrike" cap="none">
              <a:solidFill>
                <a:srgbClr val="000000"/>
              </a:solidFill>
              <a:latin typeface="Calibri"/>
              <a:ea typeface="Calibri"/>
              <a:cs typeface="Calibri"/>
              <a:sym typeface="Calibri"/>
            </a:endParaRPr>
          </a:p>
        </p:txBody>
      </p:sp>
      <p:pic>
        <p:nvPicPr>
          <p:cNvPr id="118" name="Google Shape;118;g125f4ddb3f8_0_12"/>
          <p:cNvPicPr preferRelativeResize="0"/>
          <p:nvPr/>
        </p:nvPicPr>
        <p:blipFill rotWithShape="1">
          <a:blip r:embed="rId4">
            <a:alphaModFix amt="40000"/>
          </a:blip>
          <a:srcRect/>
          <a:stretch/>
        </p:blipFill>
        <p:spPr>
          <a:xfrm>
            <a:off x="3726480" y="1016869"/>
            <a:ext cx="3344965" cy="3635205"/>
          </a:xfrm>
          <a:prstGeom prst="rect">
            <a:avLst/>
          </a:prstGeom>
          <a:noFill/>
          <a:ln>
            <a:noFill/>
          </a:ln>
        </p:spPr>
      </p:pic>
      <p:sp>
        <p:nvSpPr>
          <p:cNvPr id="119" name="Google Shape;119;g125f4ddb3f8_0_12"/>
          <p:cNvSpPr/>
          <p:nvPr/>
        </p:nvSpPr>
        <p:spPr>
          <a:xfrm rot="-845843">
            <a:off x="3759174" y="1084494"/>
            <a:ext cx="597592" cy="342334"/>
          </a:xfrm>
          <a:prstGeom prst="ellipse">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casă</a:t>
            </a:r>
            <a:endParaRPr sz="1000" b="1" i="0" u="none" strike="noStrike" cap="none">
              <a:solidFill>
                <a:srgbClr val="000000"/>
              </a:solidFill>
              <a:latin typeface="Calibri"/>
              <a:ea typeface="Calibri"/>
              <a:cs typeface="Calibri"/>
              <a:sym typeface="Calibri"/>
            </a:endParaRPr>
          </a:p>
        </p:txBody>
      </p:sp>
      <p:grpSp>
        <p:nvGrpSpPr>
          <p:cNvPr id="120" name="Google Shape;120;g125f4ddb3f8_0_12"/>
          <p:cNvGrpSpPr/>
          <p:nvPr/>
        </p:nvGrpSpPr>
        <p:grpSpPr>
          <a:xfrm>
            <a:off x="830486" y="992732"/>
            <a:ext cx="5616000" cy="3539391"/>
            <a:chOff x="830486" y="992732"/>
            <a:chExt cx="5616000" cy="3539391"/>
          </a:xfrm>
        </p:grpSpPr>
        <p:sp>
          <p:nvSpPr>
            <p:cNvPr id="121" name="Google Shape;121;g125f4ddb3f8_0_12"/>
            <p:cNvSpPr/>
            <p:nvPr/>
          </p:nvSpPr>
          <p:spPr>
            <a:xfrm rot="-809857">
              <a:off x="1907633" y="1657852"/>
              <a:ext cx="889816" cy="877043"/>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ferestre</a:t>
              </a:r>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25%</a:t>
              </a:r>
              <a:endParaRPr sz="1000" b="1" i="0" u="none" strike="noStrike" cap="none">
                <a:solidFill>
                  <a:srgbClr val="000000"/>
                </a:solidFill>
                <a:latin typeface="Calibri"/>
                <a:ea typeface="Calibri"/>
                <a:cs typeface="Calibri"/>
                <a:sym typeface="Calibri"/>
              </a:endParaRPr>
            </a:p>
          </p:txBody>
        </p:sp>
        <p:sp>
          <p:nvSpPr>
            <p:cNvPr id="122" name="Google Shape;122;g125f4ddb3f8_0_12"/>
            <p:cNvSpPr/>
            <p:nvPr/>
          </p:nvSpPr>
          <p:spPr>
            <a:xfrm rot="-809857">
              <a:off x="920551" y="1090595"/>
              <a:ext cx="889816" cy="877043"/>
            </a:xfrm>
            <a:prstGeom prst="ellipse">
              <a:avLst/>
            </a:prstGeom>
            <a:solidFill>
              <a:srgbClr val="FFD966"/>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acoperiș 5%</a:t>
              </a:r>
              <a:endParaRPr sz="1000" b="1" i="0" u="none" strike="noStrike" cap="none">
                <a:solidFill>
                  <a:srgbClr val="000000"/>
                </a:solidFill>
                <a:latin typeface="Calibri"/>
                <a:ea typeface="Calibri"/>
                <a:cs typeface="Calibri"/>
                <a:sym typeface="Calibri"/>
              </a:endParaRPr>
            </a:p>
          </p:txBody>
        </p:sp>
        <p:sp>
          <p:nvSpPr>
            <p:cNvPr id="123" name="Google Shape;123;g125f4ddb3f8_0_12"/>
            <p:cNvSpPr/>
            <p:nvPr/>
          </p:nvSpPr>
          <p:spPr>
            <a:xfrm>
              <a:off x="939265" y="2315505"/>
              <a:ext cx="889816" cy="877043"/>
            </a:xfrm>
            <a:prstGeom prst="ellipse">
              <a:avLst/>
            </a:prstGeom>
            <a:solidFill>
              <a:srgbClr val="ED7D3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pereți</a:t>
              </a:r>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35%</a:t>
              </a:r>
              <a:endParaRPr sz="1000" b="1" i="0" u="none" strike="noStrike" cap="none">
                <a:solidFill>
                  <a:srgbClr val="000000"/>
                </a:solidFill>
                <a:latin typeface="Calibri"/>
                <a:ea typeface="Calibri"/>
                <a:cs typeface="Calibri"/>
                <a:sym typeface="Calibri"/>
              </a:endParaRPr>
            </a:p>
          </p:txBody>
        </p:sp>
        <p:sp>
          <p:nvSpPr>
            <p:cNvPr id="124" name="Google Shape;124;g125f4ddb3f8_0_12"/>
            <p:cNvSpPr/>
            <p:nvPr/>
          </p:nvSpPr>
          <p:spPr>
            <a:xfrm rot="-503818">
              <a:off x="998533" y="3594811"/>
              <a:ext cx="889816" cy="877043"/>
            </a:xfrm>
            <a:prstGeom prst="ellipse">
              <a:avLst/>
            </a:prstGeom>
            <a:solidFill>
              <a:srgbClr val="97E1A5"/>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fundație</a:t>
              </a:r>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5%</a:t>
              </a:r>
              <a:endParaRPr sz="1000" b="1" i="0" u="none" strike="noStrike" cap="none">
                <a:solidFill>
                  <a:srgbClr val="000000"/>
                </a:solidFill>
                <a:latin typeface="Calibri"/>
                <a:ea typeface="Calibri"/>
                <a:cs typeface="Calibri"/>
                <a:sym typeface="Calibri"/>
              </a:endParaRPr>
            </a:p>
          </p:txBody>
        </p:sp>
        <p:sp>
          <p:nvSpPr>
            <p:cNvPr id="125" name="Google Shape;125;g125f4ddb3f8_0_12"/>
            <p:cNvSpPr/>
            <p:nvPr/>
          </p:nvSpPr>
          <p:spPr>
            <a:xfrm rot="527485">
              <a:off x="1923414" y="3031467"/>
              <a:ext cx="889816" cy="877043"/>
            </a:xfrm>
            <a:prstGeom prst="ellipse">
              <a:avLst/>
            </a:prstGeom>
            <a:solidFill>
              <a:srgbClr val="C7ABCD"/>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900" b="1" i="0" u="none" strike="noStrike" cap="none">
                  <a:solidFill>
                    <a:srgbClr val="000000"/>
                  </a:solidFill>
                  <a:latin typeface="Calibri"/>
                  <a:ea typeface="Calibri"/>
                  <a:cs typeface="Calibri"/>
                  <a:sym typeface="Calibri"/>
                </a:rPr>
                <a:t>ventilare</a:t>
              </a:r>
              <a:endParaRPr/>
            </a:p>
            <a:p>
              <a:pPr marL="0" marR="0" lvl="0" indent="0" algn="ctr" rtl="0">
                <a:lnSpc>
                  <a:spcPct val="100000"/>
                </a:lnSpc>
                <a:spcBef>
                  <a:spcPts val="0"/>
                </a:spcBef>
                <a:spcAft>
                  <a:spcPts val="0"/>
                </a:spcAft>
                <a:buClr>
                  <a:srgbClr val="000000"/>
                </a:buClr>
                <a:buSzPts val="1300"/>
                <a:buFont typeface="Arial"/>
                <a:buNone/>
              </a:pPr>
              <a:r>
                <a:rPr lang="ro" sz="900" b="1" i="0" u="none" strike="noStrike" cap="none">
                  <a:solidFill>
                    <a:srgbClr val="000000"/>
                  </a:solidFill>
                  <a:latin typeface="Calibri"/>
                  <a:ea typeface="Calibri"/>
                  <a:cs typeface="Calibri"/>
                  <a:sym typeface="Calibri"/>
                </a:rPr>
                <a:t>30%</a:t>
              </a:r>
              <a:endParaRPr sz="900" b="1" i="0" u="none" strike="noStrike" cap="none">
                <a:solidFill>
                  <a:srgbClr val="000000"/>
                </a:solidFill>
                <a:latin typeface="Calibri"/>
                <a:ea typeface="Calibri"/>
                <a:cs typeface="Calibri"/>
                <a:sym typeface="Calibri"/>
              </a:endParaRPr>
            </a:p>
          </p:txBody>
        </p:sp>
        <p:sp>
          <p:nvSpPr>
            <p:cNvPr id="126" name="Google Shape;126;g125f4ddb3f8_0_12"/>
            <p:cNvSpPr/>
            <p:nvPr/>
          </p:nvSpPr>
          <p:spPr>
            <a:xfrm rot="-809857">
              <a:off x="5466606" y="1651721"/>
              <a:ext cx="889816" cy="877043"/>
            </a:xfrm>
            <a:prstGeom prst="ellipse">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ferestre</a:t>
              </a:r>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25%</a:t>
              </a:r>
              <a:endParaRPr sz="1000" b="1" i="0" u="none" strike="noStrike" cap="none">
                <a:solidFill>
                  <a:srgbClr val="000000"/>
                </a:solidFill>
                <a:latin typeface="Calibri"/>
                <a:ea typeface="Calibri"/>
                <a:cs typeface="Calibri"/>
                <a:sym typeface="Calibri"/>
              </a:endParaRPr>
            </a:p>
          </p:txBody>
        </p:sp>
        <p:sp>
          <p:nvSpPr>
            <p:cNvPr id="127" name="Google Shape;127;g125f4ddb3f8_0_12"/>
            <p:cNvSpPr/>
            <p:nvPr/>
          </p:nvSpPr>
          <p:spPr>
            <a:xfrm rot="-809857">
              <a:off x="4479524" y="1084464"/>
              <a:ext cx="889816" cy="877043"/>
            </a:xfrm>
            <a:prstGeom prst="ellipse">
              <a:avLst/>
            </a:prstGeom>
            <a:solidFill>
              <a:srgbClr val="FFD966"/>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acoperiș 20%</a:t>
              </a:r>
              <a:endParaRPr sz="1000" b="1" i="0" u="none" strike="noStrike" cap="none">
                <a:solidFill>
                  <a:srgbClr val="000000"/>
                </a:solidFill>
                <a:latin typeface="Calibri"/>
                <a:ea typeface="Calibri"/>
                <a:cs typeface="Calibri"/>
                <a:sym typeface="Calibri"/>
              </a:endParaRPr>
            </a:p>
          </p:txBody>
        </p:sp>
        <p:sp>
          <p:nvSpPr>
            <p:cNvPr id="128" name="Google Shape;128;g125f4ddb3f8_0_12"/>
            <p:cNvSpPr/>
            <p:nvPr/>
          </p:nvSpPr>
          <p:spPr>
            <a:xfrm>
              <a:off x="4498238" y="2309374"/>
              <a:ext cx="889816" cy="877043"/>
            </a:xfrm>
            <a:prstGeom prst="ellipse">
              <a:avLst/>
            </a:prstGeom>
            <a:solidFill>
              <a:srgbClr val="ED7D3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pereți</a:t>
              </a:r>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35%</a:t>
              </a:r>
              <a:endParaRPr sz="1000" b="1" i="0" u="none" strike="noStrike" cap="none">
                <a:solidFill>
                  <a:srgbClr val="000000"/>
                </a:solidFill>
                <a:latin typeface="Calibri"/>
                <a:ea typeface="Calibri"/>
                <a:cs typeface="Calibri"/>
                <a:sym typeface="Calibri"/>
              </a:endParaRPr>
            </a:p>
          </p:txBody>
        </p:sp>
        <p:sp>
          <p:nvSpPr>
            <p:cNvPr id="129" name="Google Shape;129;g125f4ddb3f8_0_12"/>
            <p:cNvSpPr/>
            <p:nvPr/>
          </p:nvSpPr>
          <p:spPr>
            <a:xfrm rot="-503818">
              <a:off x="4557506" y="3588680"/>
              <a:ext cx="889816" cy="877043"/>
            </a:xfrm>
            <a:prstGeom prst="ellipse">
              <a:avLst/>
            </a:prstGeom>
            <a:solidFill>
              <a:srgbClr val="97E1A5"/>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fundație</a:t>
              </a:r>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15%</a:t>
              </a:r>
              <a:endParaRPr sz="1000" b="1" i="0" u="none" strike="noStrike" cap="none">
                <a:solidFill>
                  <a:srgbClr val="000000"/>
                </a:solidFill>
                <a:latin typeface="Calibri"/>
                <a:ea typeface="Calibri"/>
                <a:cs typeface="Calibri"/>
                <a:sym typeface="Calibri"/>
              </a:endParaRPr>
            </a:p>
          </p:txBody>
        </p:sp>
        <p:sp>
          <p:nvSpPr>
            <p:cNvPr id="130" name="Google Shape;130;g125f4ddb3f8_0_12"/>
            <p:cNvSpPr/>
            <p:nvPr/>
          </p:nvSpPr>
          <p:spPr>
            <a:xfrm rot="527485">
              <a:off x="5482387" y="3025336"/>
              <a:ext cx="889816" cy="877043"/>
            </a:xfrm>
            <a:prstGeom prst="ellipse">
              <a:avLst/>
            </a:prstGeom>
            <a:solidFill>
              <a:srgbClr val="C7ABCD"/>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900" b="1" i="0" u="none" strike="noStrike" cap="none">
                  <a:solidFill>
                    <a:srgbClr val="000000"/>
                  </a:solidFill>
                  <a:latin typeface="Calibri"/>
                  <a:ea typeface="Calibri"/>
                  <a:cs typeface="Calibri"/>
                  <a:sym typeface="Calibri"/>
                </a:rPr>
                <a:t>ventilare</a:t>
              </a:r>
              <a:endParaRPr/>
            </a:p>
            <a:p>
              <a:pPr marL="0" marR="0" lvl="0" indent="0" algn="ctr" rtl="0">
                <a:lnSpc>
                  <a:spcPct val="100000"/>
                </a:lnSpc>
                <a:spcBef>
                  <a:spcPts val="0"/>
                </a:spcBef>
                <a:spcAft>
                  <a:spcPts val="0"/>
                </a:spcAft>
                <a:buClr>
                  <a:srgbClr val="000000"/>
                </a:buClr>
                <a:buSzPts val="1300"/>
                <a:buFont typeface="Arial"/>
                <a:buNone/>
              </a:pPr>
              <a:r>
                <a:rPr lang="ro" sz="900" b="1" i="0" u="none" strike="noStrike" cap="none">
                  <a:solidFill>
                    <a:srgbClr val="000000"/>
                  </a:solidFill>
                  <a:latin typeface="Calibri"/>
                  <a:ea typeface="Calibri"/>
                  <a:cs typeface="Calibri"/>
                  <a:sym typeface="Calibri"/>
                </a:rPr>
                <a:t>5%</a:t>
              </a:r>
              <a:endParaRPr sz="900" b="1" i="0" u="none" strike="noStrike" cap="none">
                <a:solidFill>
                  <a:srgbClr val="000000"/>
                </a:solidFill>
                <a:latin typeface="Calibri"/>
                <a:ea typeface="Calibri"/>
                <a:cs typeface="Calibri"/>
                <a:sym typeface="Calibri"/>
              </a:endParaRPr>
            </a:p>
          </p:txBody>
        </p:sp>
      </p:grpSp>
      <p:sp>
        <p:nvSpPr>
          <p:cNvPr id="131" name="Google Shape;131;g125f4ddb3f8_0_12"/>
          <p:cNvSpPr/>
          <p:nvPr/>
        </p:nvSpPr>
        <p:spPr>
          <a:xfrm rot="-503151">
            <a:off x="6965860" y="455145"/>
            <a:ext cx="1929530" cy="1113492"/>
          </a:xfrm>
          <a:prstGeom prst="wedgeEllipseCallout">
            <a:avLst>
              <a:gd name="adj1" fmla="val -117714"/>
              <a:gd name="adj2" fmla="val 13105"/>
            </a:avLst>
          </a:prstGeom>
          <a:solidFill>
            <a:srgbClr val="FFFF00"/>
          </a:solidFill>
          <a:ln>
            <a:noFill/>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900" b="1" i="0" u="none" strike="noStrike" cap="none">
                <a:solidFill>
                  <a:schemeClr val="dk1"/>
                </a:solidFill>
                <a:latin typeface="Calibri"/>
                <a:ea typeface="Calibri"/>
                <a:cs typeface="Calibri"/>
                <a:sym typeface="Calibri"/>
              </a:rPr>
              <a:t>Prin ce element constructiv (acoperiș, ferestre, pereți, fundații, ventilare) pierdem cea mai multă </a:t>
            </a:r>
            <a:r>
              <a:rPr lang="ro" sz="900" b="1">
                <a:solidFill>
                  <a:schemeClr val="dk1"/>
                </a:solidFill>
                <a:latin typeface="Calibri"/>
                <a:ea typeface="Calibri"/>
                <a:cs typeface="Calibri"/>
                <a:sym typeface="Calibri"/>
              </a:rPr>
              <a:t>căldură</a:t>
            </a:r>
            <a:r>
              <a:rPr lang="ro" sz="900" b="1" i="0" u="none" strike="noStrike" cap="none">
                <a:solidFill>
                  <a:schemeClr val="dk1"/>
                </a:solidFill>
                <a:latin typeface="Calibri"/>
                <a:ea typeface="Calibri"/>
                <a:cs typeface="Calibri"/>
                <a:sym typeface="Calibri"/>
              </a:rPr>
              <a:t>/răcoare?</a:t>
            </a:r>
            <a:endParaRPr/>
          </a:p>
        </p:txBody>
      </p:sp>
      <p:pic>
        <p:nvPicPr>
          <p:cNvPr id="132" name="Google Shape;132;g125f4ddb3f8_0_12"/>
          <p:cNvPicPr preferRelativeResize="0"/>
          <p:nvPr/>
        </p:nvPicPr>
        <p:blipFill rotWithShape="1">
          <a:blip r:embed="rId5">
            <a:alphaModFix/>
          </a:blip>
          <a:srcRect/>
          <a:stretch/>
        </p:blipFill>
        <p:spPr>
          <a:xfrm>
            <a:off x="7238525" y="3550592"/>
            <a:ext cx="1727700" cy="1110058"/>
          </a:xfrm>
          <a:prstGeom prst="rect">
            <a:avLst/>
          </a:prstGeom>
          <a:noFill/>
          <a:ln>
            <a:noFill/>
          </a:ln>
        </p:spPr>
      </p:pic>
      <p:sp>
        <p:nvSpPr>
          <p:cNvPr id="133" name="Google Shape;133;g125f4ddb3f8_0_12"/>
          <p:cNvSpPr/>
          <p:nvPr/>
        </p:nvSpPr>
        <p:spPr>
          <a:xfrm>
            <a:off x="7267725" y="1703400"/>
            <a:ext cx="1727700" cy="17376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o" sz="1100" dirty="0">
                <a:solidFill>
                  <a:schemeClr val="lt1"/>
                </a:solidFill>
                <a:latin typeface="Calibri"/>
                <a:ea typeface="Calibri"/>
                <a:cs typeface="Calibri"/>
                <a:sym typeface="Calibri"/>
              </a:rPr>
              <a:t>Cea mai mare pierdere de energie se produce prin </a:t>
            </a:r>
            <a:r>
              <a:rPr lang="ro" sz="1100" b="1" dirty="0">
                <a:solidFill>
                  <a:schemeClr val="lt1"/>
                </a:solidFill>
                <a:latin typeface="Calibri"/>
                <a:ea typeface="Calibri"/>
                <a:cs typeface="Calibri"/>
                <a:sym typeface="Calibri"/>
              </a:rPr>
              <a:t>ferestre</a:t>
            </a:r>
            <a:r>
              <a:rPr lang="ro" sz="1100" dirty="0">
                <a:solidFill>
                  <a:schemeClr val="lt1"/>
                </a:solidFill>
                <a:latin typeface="Calibri"/>
                <a:ea typeface="Calibri"/>
                <a:cs typeface="Calibri"/>
                <a:sym typeface="Calibri"/>
              </a:rPr>
              <a:t> și </a:t>
            </a:r>
            <a:r>
              <a:rPr lang="ro" sz="1100" b="1" dirty="0">
                <a:solidFill>
                  <a:schemeClr val="lt1"/>
                </a:solidFill>
                <a:latin typeface="Calibri"/>
                <a:ea typeface="Calibri"/>
                <a:cs typeface="Calibri"/>
                <a:sym typeface="Calibri"/>
              </a:rPr>
              <a:t>pereți</a:t>
            </a:r>
            <a:r>
              <a:rPr lang="ro" sz="1100" dirty="0">
                <a:solidFill>
                  <a:schemeClr val="lt1"/>
                </a:solidFill>
                <a:latin typeface="Calibri"/>
                <a:ea typeface="Calibri"/>
                <a:cs typeface="Calibri"/>
                <a:sym typeface="Calibri"/>
              </a:rPr>
              <a:t>. </a:t>
            </a:r>
            <a:endParaRPr sz="11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ro" sz="1100" dirty="0">
                <a:solidFill>
                  <a:schemeClr val="lt1"/>
                </a:solidFill>
                <a:latin typeface="Calibri"/>
                <a:ea typeface="Calibri"/>
                <a:cs typeface="Calibri"/>
                <a:sym typeface="Calibri"/>
              </a:rPr>
              <a:t>Pereții au cea mai mare suprafață dintr-o casă, bloc, sau alt tip de construcție.</a:t>
            </a:r>
            <a:endParaRPr sz="11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ro" sz="1100" dirty="0">
                <a:solidFill>
                  <a:schemeClr val="lt1"/>
                </a:solidFill>
                <a:latin typeface="Calibri"/>
                <a:ea typeface="Calibri"/>
                <a:cs typeface="Calibri"/>
                <a:sym typeface="Calibri"/>
              </a:rPr>
              <a:t>Pentru eficiență energetică, prioritizarea izolației acestor elemente este esențială.</a:t>
            </a:r>
            <a:endParaRPr sz="110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2600"/>
                                        <p:tgtEl>
                                          <p:spTgt spid="131"/>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fade">
                                      <p:cBhvr>
                                        <p:cTn id="11"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p:nvPr/>
        </p:nvSpPr>
        <p:spPr>
          <a:xfrm>
            <a:off x="135826" y="4706285"/>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2. EXEMPLE DIN MEDIUL CONSTRUIT</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140" name="Google Shape;140;p6"/>
          <p:cNvSpPr txBox="1"/>
          <p:nvPr/>
        </p:nvSpPr>
        <p:spPr>
          <a:xfrm>
            <a:off x="135825" y="381950"/>
            <a:ext cx="8859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Clr>
                <a:schemeClr val="dk1"/>
              </a:buClr>
              <a:buSzPts val="800"/>
              <a:buFont typeface="Arial"/>
              <a:buNone/>
            </a:pPr>
            <a:r>
              <a:rPr lang="ro" sz="1000" b="1">
                <a:solidFill>
                  <a:schemeClr val="dk1"/>
                </a:solidFill>
                <a:latin typeface="Calibri"/>
                <a:ea typeface="Calibri"/>
                <a:cs typeface="Calibri"/>
                <a:sym typeface="Calibri"/>
              </a:rPr>
              <a:t>Un PERETE este format din mai multe straturi</a:t>
            </a:r>
            <a:r>
              <a:rPr lang="ro" sz="1000">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p:txBody>
      </p:sp>
      <p:sp>
        <p:nvSpPr>
          <p:cNvPr id="141" name="Google Shape;141;p6"/>
          <p:cNvSpPr/>
          <p:nvPr/>
        </p:nvSpPr>
        <p:spPr>
          <a:xfrm>
            <a:off x="4498238" y="2309374"/>
            <a:ext cx="889816" cy="877043"/>
          </a:xfrm>
          <a:prstGeom prst="ellipse">
            <a:avLst/>
          </a:prstGeom>
          <a:solidFill>
            <a:srgbClr val="ED7D3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pereți</a:t>
            </a:r>
            <a:endParaRPr/>
          </a:p>
          <a:p>
            <a:pPr marL="0" marR="0" lvl="0" indent="0" algn="ctr" rtl="0">
              <a:lnSpc>
                <a:spcPct val="100000"/>
              </a:lnSpc>
              <a:spcBef>
                <a:spcPts val="0"/>
              </a:spcBef>
              <a:spcAft>
                <a:spcPts val="0"/>
              </a:spcAft>
              <a:buClr>
                <a:srgbClr val="000000"/>
              </a:buClr>
              <a:buSzPts val="1300"/>
              <a:buFont typeface="Arial"/>
              <a:buNone/>
            </a:pPr>
            <a:r>
              <a:rPr lang="ro" sz="1000" b="1" i="0" u="none" strike="noStrike" cap="none">
                <a:solidFill>
                  <a:srgbClr val="000000"/>
                </a:solidFill>
                <a:latin typeface="Calibri"/>
                <a:ea typeface="Calibri"/>
                <a:cs typeface="Calibri"/>
                <a:sym typeface="Calibri"/>
              </a:rPr>
              <a:t>35%</a:t>
            </a:r>
            <a:endParaRPr sz="1000" b="1" i="0" u="none" strike="noStrike" cap="none">
              <a:solidFill>
                <a:srgbClr val="000000"/>
              </a:solidFill>
              <a:latin typeface="Calibri"/>
              <a:ea typeface="Calibri"/>
              <a:cs typeface="Calibri"/>
              <a:sym typeface="Calibri"/>
            </a:endParaRPr>
          </a:p>
        </p:txBody>
      </p:sp>
      <p:pic>
        <p:nvPicPr>
          <p:cNvPr id="142" name="Google Shape;142;p6"/>
          <p:cNvPicPr preferRelativeResize="0"/>
          <p:nvPr/>
        </p:nvPicPr>
        <p:blipFill>
          <a:blip r:embed="rId3">
            <a:alphaModFix/>
          </a:blip>
          <a:stretch>
            <a:fillRect/>
          </a:stretch>
        </p:blipFill>
        <p:spPr>
          <a:xfrm>
            <a:off x="214325" y="800850"/>
            <a:ext cx="1966231" cy="3921975"/>
          </a:xfrm>
          <a:prstGeom prst="rect">
            <a:avLst/>
          </a:prstGeom>
          <a:noFill/>
          <a:ln>
            <a:noFill/>
          </a:ln>
        </p:spPr>
      </p:pic>
      <p:pic>
        <p:nvPicPr>
          <p:cNvPr id="143" name="Google Shape;143;p6"/>
          <p:cNvPicPr preferRelativeResize="0"/>
          <p:nvPr/>
        </p:nvPicPr>
        <p:blipFill rotWithShape="1">
          <a:blip r:embed="rId4">
            <a:alphaModFix/>
          </a:blip>
          <a:srcRect l="3834" t="3481" r="6358" b="5127"/>
          <a:stretch/>
        </p:blipFill>
        <p:spPr>
          <a:xfrm>
            <a:off x="2465304" y="800850"/>
            <a:ext cx="3471824" cy="3921976"/>
          </a:xfrm>
          <a:prstGeom prst="rect">
            <a:avLst/>
          </a:prstGeom>
          <a:noFill/>
          <a:ln>
            <a:noFill/>
          </a:ln>
        </p:spPr>
      </p:pic>
      <p:pic>
        <p:nvPicPr>
          <p:cNvPr id="144" name="Google Shape;144;p6"/>
          <p:cNvPicPr preferRelativeResize="0"/>
          <p:nvPr/>
        </p:nvPicPr>
        <p:blipFill>
          <a:blip r:embed="rId5">
            <a:alphaModFix/>
          </a:blip>
          <a:stretch>
            <a:fillRect/>
          </a:stretch>
        </p:blipFill>
        <p:spPr>
          <a:xfrm>
            <a:off x="6221877" y="800850"/>
            <a:ext cx="2772889" cy="3921975"/>
          </a:xfrm>
          <a:prstGeom prst="rect">
            <a:avLst/>
          </a:prstGeom>
          <a:noFill/>
          <a:ln>
            <a:noFill/>
          </a:ln>
        </p:spPr>
      </p:pic>
      <p:sp>
        <p:nvSpPr>
          <p:cNvPr id="145" name="Google Shape;145;p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6" name="Google Shape;146;p6"/>
          <p:cNvSpPr/>
          <p:nvPr/>
        </p:nvSpPr>
        <p:spPr>
          <a:xfrm rot="-177631">
            <a:off x="3824535" y="414427"/>
            <a:ext cx="2782313" cy="1003927"/>
          </a:xfrm>
          <a:prstGeom prst="wedgeEllipseCallout">
            <a:avLst>
              <a:gd name="adj1" fmla="val 70784"/>
              <a:gd name="adj2" fmla="val 188865"/>
            </a:avLst>
          </a:prstGeom>
          <a:solidFill>
            <a:srgbClr val="FFFF00"/>
          </a:solidFill>
          <a:ln>
            <a:noFill/>
          </a:ln>
          <a:effectLst>
            <a:outerShdw blurRad="50800" dist="38100" dir="2700000" algn="tl" rotWithShape="0">
              <a:srgbClr val="000000">
                <a:alpha val="40000"/>
              </a:srgbClr>
            </a:outerShdw>
          </a:effectLst>
        </p:spPr>
        <p:txBody>
          <a:bodyPr spcFirstLastPara="1" wrap="square" lIns="68575" tIns="68575" rIns="68575" bIns="68575" anchor="ctr" anchorCtr="0">
            <a:noAutofit/>
          </a:bodyPr>
          <a:lstStyle/>
          <a:p>
            <a:pPr marL="0" lvl="0" indent="0" algn="just" rtl="0">
              <a:spcBef>
                <a:spcPts val="0"/>
              </a:spcBef>
              <a:spcAft>
                <a:spcPts val="0"/>
              </a:spcAft>
              <a:buClr>
                <a:schemeClr val="dk1"/>
              </a:buClr>
              <a:buSzPts val="800"/>
              <a:buFont typeface="Arial"/>
              <a:buNone/>
            </a:pPr>
            <a:r>
              <a:rPr lang="ro" sz="900" b="1" dirty="0">
                <a:solidFill>
                  <a:schemeClr val="dk1"/>
                </a:solidFill>
                <a:latin typeface="Calibri"/>
                <a:ea typeface="Calibri"/>
                <a:cs typeface="Calibri"/>
                <a:sym typeface="Calibri"/>
              </a:rPr>
              <a:t>Dacă ar fi să îți imaginezi că secționezi vertical peretele școlii tale, din ce straturi e format și ce grosime aproximativă crezi că au fiecare?</a:t>
            </a:r>
            <a:endParaRPr sz="900" b="1"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8"/>
          <p:cNvSpPr txBox="1"/>
          <p:nvPr/>
        </p:nvSpPr>
        <p:spPr>
          <a:xfrm>
            <a:off x="135826" y="4706285"/>
            <a:ext cx="4960200" cy="334200"/>
          </a:xfrm>
          <a:prstGeom prst="rect">
            <a:avLst/>
          </a:prstGeom>
          <a:noFill/>
          <a:ln>
            <a:noFill/>
          </a:ln>
        </p:spPr>
        <p:txBody>
          <a:bodyPr spcFirstLastPara="1" wrap="square" lIns="270000" tIns="91425" rIns="91425" bIns="91425"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ro" sz="7200" b="1" i="0" u="none" strike="noStrike" cap="none">
                <a:solidFill>
                  <a:schemeClr val="dk1"/>
                </a:solidFill>
                <a:latin typeface="Calibri"/>
                <a:ea typeface="Calibri"/>
                <a:cs typeface="Calibri"/>
                <a:sym typeface="Calibri"/>
              </a:rPr>
              <a:t>2. EXEMPLE DIN MEDIUL CONSTRUIT</a:t>
            </a:r>
            <a:endParaRPr sz="7200" b="1"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755" b="1" i="0" u="none" strike="noStrike" cap="none">
              <a:solidFill>
                <a:srgbClr val="FFFFFF"/>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ct val="100000"/>
              <a:buFont typeface="Arial"/>
              <a:buNone/>
            </a:pPr>
            <a:endParaRPr sz="2866" b="1" i="0" u="none" strike="noStrike" cap="none">
              <a:solidFill>
                <a:srgbClr val="FFFFFF"/>
              </a:solidFill>
              <a:latin typeface="Calibri"/>
              <a:ea typeface="Calibri"/>
              <a:cs typeface="Calibri"/>
              <a:sym typeface="Calibri"/>
            </a:endParaRPr>
          </a:p>
        </p:txBody>
      </p:sp>
      <p:sp>
        <p:nvSpPr>
          <p:cNvPr id="153" name="Google Shape;153;p8"/>
          <p:cNvSpPr txBox="1"/>
          <p:nvPr/>
        </p:nvSpPr>
        <p:spPr>
          <a:xfrm>
            <a:off x="1987281" y="1076851"/>
            <a:ext cx="1279867" cy="353933"/>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PERETE DE</a:t>
            </a:r>
            <a:r>
              <a:rPr lang="ro" sz="1000" b="1" i="0" u="none" strike="noStrike" cap="none">
                <a:solidFill>
                  <a:schemeClr val="dk1"/>
                </a:solidFill>
                <a:latin typeface="Calibri"/>
                <a:ea typeface="Calibri"/>
                <a:cs typeface="Calibri"/>
                <a:sym typeface="Calibri"/>
              </a:rPr>
              <a:t>:</a:t>
            </a:r>
            <a:endParaRPr sz="1000" b="0" i="0" u="none" strike="noStrike" cap="none">
              <a:solidFill>
                <a:schemeClr val="dk1"/>
              </a:solidFill>
              <a:latin typeface="Calibri"/>
              <a:ea typeface="Calibri"/>
              <a:cs typeface="Calibri"/>
              <a:sym typeface="Calibri"/>
            </a:endParaRPr>
          </a:p>
        </p:txBody>
      </p:sp>
      <p:sp>
        <p:nvSpPr>
          <p:cNvPr id="154" name="Google Shape;154;p8"/>
          <p:cNvSpPr txBox="1"/>
          <p:nvPr/>
        </p:nvSpPr>
        <p:spPr>
          <a:xfrm>
            <a:off x="424093" y="1076850"/>
            <a:ext cx="1279867" cy="569377"/>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FINISAJ INTERIOR</a:t>
            </a:r>
            <a:endParaRPr sz="1000" b="0" i="0" u="none" strike="noStrike" cap="none">
              <a:solidFill>
                <a:schemeClr val="dk1"/>
              </a:solidFill>
              <a:latin typeface="Calibri"/>
              <a:ea typeface="Calibri"/>
              <a:cs typeface="Calibri"/>
              <a:sym typeface="Calibri"/>
            </a:endParaRPr>
          </a:p>
        </p:txBody>
      </p:sp>
      <p:sp>
        <p:nvSpPr>
          <p:cNvPr id="155" name="Google Shape;155;p8"/>
          <p:cNvSpPr txBox="1"/>
          <p:nvPr/>
        </p:nvSpPr>
        <p:spPr>
          <a:xfrm>
            <a:off x="4372333" y="1080547"/>
            <a:ext cx="1436284" cy="353933"/>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TERMOIZOLAȚIE</a:t>
            </a:r>
            <a:endParaRPr sz="1000" b="0" i="0" u="none" strike="noStrike" cap="none">
              <a:solidFill>
                <a:schemeClr val="dk1"/>
              </a:solidFill>
              <a:latin typeface="Calibri"/>
              <a:ea typeface="Calibri"/>
              <a:cs typeface="Calibri"/>
              <a:sym typeface="Calibri"/>
            </a:endParaRPr>
          </a:p>
        </p:txBody>
      </p:sp>
      <p:sp>
        <p:nvSpPr>
          <p:cNvPr id="156" name="Google Shape;156;p8"/>
          <p:cNvSpPr txBox="1"/>
          <p:nvPr/>
        </p:nvSpPr>
        <p:spPr>
          <a:xfrm>
            <a:off x="7170048" y="1118593"/>
            <a:ext cx="1436284" cy="569377"/>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400" b="1" i="0" u="none" strike="noStrike" cap="none">
                <a:solidFill>
                  <a:schemeClr val="dk1"/>
                </a:solidFill>
                <a:latin typeface="Calibri"/>
                <a:ea typeface="Calibri"/>
                <a:cs typeface="Calibri"/>
                <a:sym typeface="Calibri"/>
              </a:rPr>
              <a:t>FINISAJ EXTERIOR</a:t>
            </a:r>
            <a:endParaRPr sz="1000" b="0" i="0" u="none" strike="noStrike" cap="none">
              <a:solidFill>
                <a:schemeClr val="dk1"/>
              </a:solidFill>
              <a:latin typeface="Calibri"/>
              <a:ea typeface="Calibri"/>
              <a:cs typeface="Calibri"/>
              <a:sym typeface="Calibri"/>
            </a:endParaRPr>
          </a:p>
        </p:txBody>
      </p:sp>
      <p:sp>
        <p:nvSpPr>
          <p:cNvPr id="157" name="Google Shape;157;p8"/>
          <p:cNvSpPr txBox="1"/>
          <p:nvPr/>
        </p:nvSpPr>
        <p:spPr>
          <a:xfrm>
            <a:off x="214325" y="583275"/>
            <a:ext cx="75102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ro" sz="1000">
                <a:solidFill>
                  <a:schemeClr val="dk1"/>
                </a:solidFill>
                <a:latin typeface="Calibri"/>
                <a:ea typeface="Calibri"/>
                <a:cs typeface="Calibri"/>
                <a:sym typeface="Calibri"/>
              </a:rPr>
              <a:t>Pornind de la interior către exterior, numește materialele de construcție care compun peretele școlii:</a:t>
            </a:r>
            <a:endParaRPr sz="1000" b="0" i="0" u="none" strike="noStrike" cap="none">
              <a:solidFill>
                <a:schemeClr val="dk1"/>
              </a:solidFill>
              <a:latin typeface="Calibri"/>
              <a:ea typeface="Calibri"/>
              <a:cs typeface="Calibri"/>
              <a:sym typeface="Calibri"/>
            </a:endParaRPr>
          </a:p>
        </p:txBody>
      </p:sp>
      <p:cxnSp>
        <p:nvCxnSpPr>
          <p:cNvPr id="158" name="Google Shape;158;p8"/>
          <p:cNvCxnSpPr/>
          <p:nvPr/>
        </p:nvCxnSpPr>
        <p:spPr>
          <a:xfrm>
            <a:off x="1703960" y="1361539"/>
            <a:ext cx="0" cy="3233164"/>
          </a:xfrm>
          <a:prstGeom prst="straightConnector1">
            <a:avLst/>
          </a:prstGeom>
          <a:noFill/>
          <a:ln w="9525" cap="flat" cmpd="sng">
            <a:solidFill>
              <a:schemeClr val="dk1"/>
            </a:solidFill>
            <a:prstDash val="solid"/>
            <a:round/>
            <a:headEnd type="none" w="sm" len="sm"/>
            <a:tailEnd type="none" w="sm" len="sm"/>
          </a:ln>
        </p:spPr>
      </p:cxnSp>
      <p:cxnSp>
        <p:nvCxnSpPr>
          <p:cNvPr id="159" name="Google Shape;159;p8"/>
          <p:cNvCxnSpPr/>
          <p:nvPr/>
        </p:nvCxnSpPr>
        <p:spPr>
          <a:xfrm>
            <a:off x="4198966" y="1361539"/>
            <a:ext cx="0" cy="3279110"/>
          </a:xfrm>
          <a:prstGeom prst="straightConnector1">
            <a:avLst/>
          </a:prstGeom>
          <a:noFill/>
          <a:ln w="9525" cap="flat" cmpd="sng">
            <a:solidFill>
              <a:schemeClr val="dk1"/>
            </a:solidFill>
            <a:prstDash val="solid"/>
            <a:round/>
            <a:headEnd type="none" w="sm" len="sm"/>
            <a:tailEnd type="none" w="sm" len="sm"/>
          </a:ln>
        </p:spPr>
      </p:cxnSp>
      <p:cxnSp>
        <p:nvCxnSpPr>
          <p:cNvPr id="160" name="Google Shape;160;p8"/>
          <p:cNvCxnSpPr/>
          <p:nvPr/>
        </p:nvCxnSpPr>
        <p:spPr>
          <a:xfrm>
            <a:off x="6789766" y="1361539"/>
            <a:ext cx="0" cy="3275957"/>
          </a:xfrm>
          <a:prstGeom prst="straightConnector1">
            <a:avLst/>
          </a:prstGeom>
          <a:noFill/>
          <a:ln w="9525" cap="flat" cmpd="sng">
            <a:solidFill>
              <a:schemeClr val="dk1"/>
            </a:solidFill>
            <a:prstDash val="solid"/>
            <a:round/>
            <a:headEnd type="none" w="sm" len="sm"/>
            <a:tailEnd type="none" w="sm" len="sm"/>
          </a:ln>
        </p:spPr>
      </p:cxnSp>
      <p:pic>
        <p:nvPicPr>
          <p:cNvPr id="161" name="Google Shape;161;p8"/>
          <p:cNvPicPr preferRelativeResize="0"/>
          <p:nvPr/>
        </p:nvPicPr>
        <p:blipFill>
          <a:blip r:embed="rId3">
            <a:alphaModFix/>
          </a:blip>
          <a:stretch>
            <a:fillRect/>
          </a:stretch>
        </p:blipFill>
        <p:spPr>
          <a:xfrm>
            <a:off x="295750" y="1776150"/>
            <a:ext cx="846600" cy="817200"/>
          </a:xfrm>
          <a:prstGeom prst="ellipse">
            <a:avLst/>
          </a:prstGeom>
          <a:noFill/>
          <a:ln>
            <a:noFill/>
          </a:ln>
        </p:spPr>
      </p:pic>
      <p:pic>
        <p:nvPicPr>
          <p:cNvPr id="162" name="Google Shape;162;p8"/>
          <p:cNvPicPr preferRelativeResize="0"/>
          <p:nvPr/>
        </p:nvPicPr>
        <p:blipFill rotWithShape="1">
          <a:blip r:embed="rId4">
            <a:alphaModFix/>
          </a:blip>
          <a:srcRect l="13811" t="17055" r="33676" b="40944"/>
          <a:stretch/>
        </p:blipFill>
        <p:spPr>
          <a:xfrm>
            <a:off x="711491" y="2726100"/>
            <a:ext cx="817200" cy="817200"/>
          </a:xfrm>
          <a:prstGeom prst="ellipse">
            <a:avLst/>
          </a:prstGeom>
          <a:noFill/>
          <a:ln>
            <a:noFill/>
          </a:ln>
        </p:spPr>
      </p:pic>
      <p:pic>
        <p:nvPicPr>
          <p:cNvPr id="163" name="Google Shape;163;p8"/>
          <p:cNvPicPr preferRelativeResize="0"/>
          <p:nvPr/>
        </p:nvPicPr>
        <p:blipFill rotWithShape="1">
          <a:blip r:embed="rId5">
            <a:alphaModFix/>
          </a:blip>
          <a:srcRect l="20534" b="21315"/>
          <a:stretch/>
        </p:blipFill>
        <p:spPr>
          <a:xfrm>
            <a:off x="424100" y="3759150"/>
            <a:ext cx="878400" cy="868500"/>
          </a:xfrm>
          <a:prstGeom prst="ellipse">
            <a:avLst/>
          </a:prstGeom>
          <a:noFill/>
          <a:ln>
            <a:noFill/>
          </a:ln>
        </p:spPr>
      </p:pic>
      <p:pic>
        <p:nvPicPr>
          <p:cNvPr id="164" name="Google Shape;164;p8"/>
          <p:cNvPicPr preferRelativeResize="0"/>
          <p:nvPr/>
        </p:nvPicPr>
        <p:blipFill rotWithShape="1">
          <a:blip r:embed="rId6">
            <a:alphaModFix/>
          </a:blip>
          <a:srcRect t="2332" b="2332"/>
          <a:stretch/>
        </p:blipFill>
        <p:spPr>
          <a:xfrm>
            <a:off x="2013775" y="1727250"/>
            <a:ext cx="975000" cy="975000"/>
          </a:xfrm>
          <a:prstGeom prst="ellipse">
            <a:avLst/>
          </a:prstGeom>
          <a:noFill/>
          <a:ln>
            <a:noFill/>
          </a:ln>
        </p:spPr>
      </p:pic>
      <p:pic>
        <p:nvPicPr>
          <p:cNvPr id="165" name="Google Shape;165;p8"/>
          <p:cNvPicPr preferRelativeResize="0"/>
          <p:nvPr/>
        </p:nvPicPr>
        <p:blipFill>
          <a:blip r:embed="rId7">
            <a:alphaModFix/>
          </a:blip>
          <a:stretch>
            <a:fillRect/>
          </a:stretch>
        </p:blipFill>
        <p:spPr>
          <a:xfrm>
            <a:off x="1863175" y="3655049"/>
            <a:ext cx="993300" cy="972600"/>
          </a:xfrm>
          <a:prstGeom prst="ellipse">
            <a:avLst/>
          </a:prstGeom>
          <a:noFill/>
          <a:ln>
            <a:noFill/>
          </a:ln>
        </p:spPr>
      </p:pic>
      <p:pic>
        <p:nvPicPr>
          <p:cNvPr id="166" name="Google Shape;166;p8"/>
          <p:cNvPicPr preferRelativeResize="0"/>
          <p:nvPr/>
        </p:nvPicPr>
        <p:blipFill rotWithShape="1">
          <a:blip r:embed="rId8">
            <a:alphaModFix/>
          </a:blip>
          <a:srcRect t="4928" r="62202" b="4928"/>
          <a:stretch/>
        </p:blipFill>
        <p:spPr>
          <a:xfrm>
            <a:off x="2942613" y="2591400"/>
            <a:ext cx="1086600" cy="1086600"/>
          </a:xfrm>
          <a:prstGeom prst="ellipse">
            <a:avLst/>
          </a:prstGeom>
          <a:noFill/>
          <a:ln>
            <a:noFill/>
          </a:ln>
        </p:spPr>
      </p:pic>
      <p:pic>
        <p:nvPicPr>
          <p:cNvPr id="167" name="Google Shape;167;p8"/>
          <p:cNvPicPr preferRelativeResize="0"/>
          <p:nvPr/>
        </p:nvPicPr>
        <p:blipFill rotWithShape="1">
          <a:blip r:embed="rId9">
            <a:alphaModFix/>
          </a:blip>
          <a:srcRect l="24590" t="21954"/>
          <a:stretch/>
        </p:blipFill>
        <p:spPr>
          <a:xfrm>
            <a:off x="4495825" y="1639250"/>
            <a:ext cx="1312800" cy="1358700"/>
          </a:xfrm>
          <a:prstGeom prst="ellipse">
            <a:avLst/>
          </a:prstGeom>
          <a:noFill/>
          <a:ln>
            <a:noFill/>
          </a:ln>
        </p:spPr>
      </p:pic>
      <p:pic>
        <p:nvPicPr>
          <p:cNvPr id="168" name="Google Shape;168;p8"/>
          <p:cNvPicPr preferRelativeResize="0"/>
          <p:nvPr/>
        </p:nvPicPr>
        <p:blipFill>
          <a:blip r:embed="rId10">
            <a:alphaModFix/>
          </a:blip>
          <a:stretch>
            <a:fillRect/>
          </a:stretch>
        </p:blipFill>
        <p:spPr>
          <a:xfrm>
            <a:off x="4648999" y="3046325"/>
            <a:ext cx="1521000" cy="1521000"/>
          </a:xfrm>
          <a:prstGeom prst="ellipse">
            <a:avLst/>
          </a:prstGeom>
          <a:noFill/>
          <a:ln>
            <a:noFill/>
          </a:ln>
        </p:spPr>
      </p:pic>
      <p:pic>
        <p:nvPicPr>
          <p:cNvPr id="169" name="Google Shape;169;p8"/>
          <p:cNvPicPr preferRelativeResize="0"/>
          <p:nvPr/>
        </p:nvPicPr>
        <p:blipFill rotWithShape="1">
          <a:blip r:embed="rId11">
            <a:alphaModFix/>
          </a:blip>
          <a:srcRect l="9906" t="28389" r="38386" b="29457"/>
          <a:stretch/>
        </p:blipFill>
        <p:spPr>
          <a:xfrm>
            <a:off x="6929625" y="1919200"/>
            <a:ext cx="1086600" cy="1086600"/>
          </a:xfrm>
          <a:prstGeom prst="ellipse">
            <a:avLst/>
          </a:prstGeom>
          <a:noFill/>
          <a:ln>
            <a:noFill/>
          </a:ln>
        </p:spPr>
      </p:pic>
      <p:pic>
        <p:nvPicPr>
          <p:cNvPr id="170" name="Google Shape;170;p8"/>
          <p:cNvPicPr preferRelativeResize="0"/>
          <p:nvPr/>
        </p:nvPicPr>
        <p:blipFill rotWithShape="1">
          <a:blip r:embed="rId12">
            <a:alphaModFix/>
          </a:blip>
          <a:srcRect t="11754" r="35728" b="45078"/>
          <a:stretch/>
        </p:blipFill>
        <p:spPr>
          <a:xfrm>
            <a:off x="7466600" y="3145475"/>
            <a:ext cx="1312800" cy="13227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3000"/>
                                        <p:tgtEl>
                                          <p:spTgt spid="16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62"/>
                                        </p:tgtEl>
                                        <p:attrNameLst>
                                          <p:attrName>style.visibility</p:attrName>
                                        </p:attrNameLst>
                                      </p:cBhvr>
                                      <p:to>
                                        <p:strVal val="visible"/>
                                      </p:to>
                                    </p:set>
                                    <p:animEffect transition="in" filter="fade">
                                      <p:cBhvr>
                                        <p:cTn id="11" dur="2000"/>
                                        <p:tgtEl>
                                          <p:spTgt spid="162"/>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fade">
                                      <p:cBhvr>
                                        <p:cTn id="15" dur="2400"/>
                                        <p:tgtEl>
                                          <p:spTgt spid="163"/>
                                        </p:tgtEl>
                                      </p:cBhvr>
                                    </p:animEffect>
                                  </p:childTnLst>
                                </p:cTn>
                              </p:par>
                            </p:childTnLst>
                          </p:cTn>
                        </p:par>
                        <p:par>
                          <p:cTn id="16" fill="hold">
                            <p:stCondLst>
                              <p:cond delay="7400"/>
                            </p:stCondLst>
                            <p:childTnLst>
                              <p:par>
                                <p:cTn id="17" presetID="10" presetClass="entr" presetSubtype="0" fill="hold" nodeType="after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fade">
                                      <p:cBhvr>
                                        <p:cTn id="19" dur="2000"/>
                                        <p:tgtEl>
                                          <p:spTgt spid="164"/>
                                        </p:tgtEl>
                                      </p:cBhvr>
                                    </p:animEffect>
                                  </p:childTnLst>
                                </p:cTn>
                              </p:par>
                            </p:childTnLst>
                          </p:cTn>
                        </p:par>
                        <p:par>
                          <p:cTn id="20" fill="hold">
                            <p:stCondLst>
                              <p:cond delay="9400"/>
                            </p:stCondLst>
                            <p:childTnLst>
                              <p:par>
                                <p:cTn id="21" presetID="10" presetClass="entr" presetSubtype="0" fill="hold" nodeType="after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fade">
                                      <p:cBhvr>
                                        <p:cTn id="23" dur="3000"/>
                                        <p:tgtEl>
                                          <p:spTgt spid="166"/>
                                        </p:tgtEl>
                                      </p:cBhvr>
                                    </p:animEffect>
                                  </p:childTnLst>
                                </p:cTn>
                              </p:par>
                            </p:childTnLst>
                          </p:cTn>
                        </p:par>
                        <p:par>
                          <p:cTn id="24" fill="hold">
                            <p:stCondLst>
                              <p:cond delay="12400"/>
                            </p:stCondLst>
                            <p:childTnLst>
                              <p:par>
                                <p:cTn id="25" presetID="10" presetClass="entr" presetSubtype="0" fill="hold" nodeType="afterEffect">
                                  <p:stCondLst>
                                    <p:cond delay="0"/>
                                  </p:stCondLst>
                                  <p:childTnLst>
                                    <p:set>
                                      <p:cBhvr>
                                        <p:cTn id="26" dur="1" fill="hold">
                                          <p:stCondLst>
                                            <p:cond delay="0"/>
                                          </p:stCondLst>
                                        </p:cTn>
                                        <p:tgtEl>
                                          <p:spTgt spid="165"/>
                                        </p:tgtEl>
                                        <p:attrNameLst>
                                          <p:attrName>style.visibility</p:attrName>
                                        </p:attrNameLst>
                                      </p:cBhvr>
                                      <p:to>
                                        <p:strVal val="visible"/>
                                      </p:to>
                                    </p:set>
                                    <p:animEffect transition="in" filter="fade">
                                      <p:cBhvr>
                                        <p:cTn id="27" dur="2200"/>
                                        <p:tgtEl>
                                          <p:spTgt spid="165"/>
                                        </p:tgtEl>
                                      </p:cBhvr>
                                    </p:animEffect>
                                  </p:childTnLst>
                                </p:cTn>
                              </p:par>
                            </p:childTnLst>
                          </p:cTn>
                        </p:par>
                        <p:par>
                          <p:cTn id="28" fill="hold">
                            <p:stCondLst>
                              <p:cond delay="14600"/>
                            </p:stCondLst>
                            <p:childTnLst>
                              <p:par>
                                <p:cTn id="29" presetID="10" presetClass="entr" presetSubtype="0" fill="hold" nodeType="afterEffect">
                                  <p:stCondLst>
                                    <p:cond delay="0"/>
                                  </p:stCondLst>
                                  <p:childTnLst>
                                    <p:set>
                                      <p:cBhvr>
                                        <p:cTn id="30" dur="1" fill="hold">
                                          <p:stCondLst>
                                            <p:cond delay="0"/>
                                          </p:stCondLst>
                                        </p:cTn>
                                        <p:tgtEl>
                                          <p:spTgt spid="167"/>
                                        </p:tgtEl>
                                        <p:attrNameLst>
                                          <p:attrName>style.visibility</p:attrName>
                                        </p:attrNameLst>
                                      </p:cBhvr>
                                      <p:to>
                                        <p:strVal val="visible"/>
                                      </p:to>
                                    </p:set>
                                    <p:animEffect transition="in" filter="fade">
                                      <p:cBhvr>
                                        <p:cTn id="31" dur="1000"/>
                                        <p:tgtEl>
                                          <p:spTgt spid="167"/>
                                        </p:tgtEl>
                                      </p:cBhvr>
                                    </p:animEffect>
                                  </p:childTnLst>
                                </p:cTn>
                              </p:par>
                            </p:childTnLst>
                          </p:cTn>
                        </p:par>
                        <p:par>
                          <p:cTn id="32" fill="hold">
                            <p:stCondLst>
                              <p:cond delay="15600"/>
                            </p:stCondLst>
                            <p:childTnLst>
                              <p:par>
                                <p:cTn id="33" presetID="10" presetClass="entr" presetSubtype="0" fill="hold" nodeType="afterEffect">
                                  <p:stCondLst>
                                    <p:cond delay="0"/>
                                  </p:stCondLst>
                                  <p:childTnLst>
                                    <p:set>
                                      <p:cBhvr>
                                        <p:cTn id="34" dur="1" fill="hold">
                                          <p:stCondLst>
                                            <p:cond delay="0"/>
                                          </p:stCondLst>
                                        </p:cTn>
                                        <p:tgtEl>
                                          <p:spTgt spid="168"/>
                                        </p:tgtEl>
                                        <p:attrNameLst>
                                          <p:attrName>style.visibility</p:attrName>
                                        </p:attrNameLst>
                                      </p:cBhvr>
                                      <p:to>
                                        <p:strVal val="visible"/>
                                      </p:to>
                                    </p:set>
                                    <p:animEffect transition="in" filter="fade">
                                      <p:cBhvr>
                                        <p:cTn id="35" dur="1000"/>
                                        <p:tgtEl>
                                          <p:spTgt spid="168"/>
                                        </p:tgtEl>
                                      </p:cBhvr>
                                    </p:animEffect>
                                  </p:childTnLst>
                                </p:cTn>
                              </p:par>
                            </p:childTnLst>
                          </p:cTn>
                        </p:par>
                        <p:par>
                          <p:cTn id="36" fill="hold">
                            <p:stCondLst>
                              <p:cond delay="16600"/>
                            </p:stCondLst>
                            <p:childTnLst>
                              <p:par>
                                <p:cTn id="37" presetID="10" presetClass="entr" presetSubtype="0" fill="hold" nodeType="afterEffect">
                                  <p:stCondLst>
                                    <p:cond delay="0"/>
                                  </p:stCondLst>
                                  <p:childTnLst>
                                    <p:set>
                                      <p:cBhvr>
                                        <p:cTn id="38" dur="1" fill="hold">
                                          <p:stCondLst>
                                            <p:cond delay="0"/>
                                          </p:stCondLst>
                                        </p:cTn>
                                        <p:tgtEl>
                                          <p:spTgt spid="169"/>
                                        </p:tgtEl>
                                        <p:attrNameLst>
                                          <p:attrName>style.visibility</p:attrName>
                                        </p:attrNameLst>
                                      </p:cBhvr>
                                      <p:to>
                                        <p:strVal val="visible"/>
                                      </p:to>
                                    </p:set>
                                    <p:animEffect transition="in" filter="fade">
                                      <p:cBhvr>
                                        <p:cTn id="39" dur="2300"/>
                                        <p:tgtEl>
                                          <p:spTgt spid="169"/>
                                        </p:tgtEl>
                                      </p:cBhvr>
                                    </p:animEffect>
                                  </p:childTnLst>
                                </p:cTn>
                              </p:par>
                            </p:childTnLst>
                          </p:cTn>
                        </p:par>
                        <p:par>
                          <p:cTn id="40" fill="hold">
                            <p:stCondLst>
                              <p:cond delay="18900"/>
                            </p:stCondLst>
                            <p:childTnLst>
                              <p:par>
                                <p:cTn id="41" presetID="10" presetClass="entr" presetSubtype="0" fill="hold" nodeType="afterEffect">
                                  <p:stCondLst>
                                    <p:cond delay="0"/>
                                  </p:stCondLst>
                                  <p:childTnLst>
                                    <p:set>
                                      <p:cBhvr>
                                        <p:cTn id="42" dur="1" fill="hold">
                                          <p:stCondLst>
                                            <p:cond delay="0"/>
                                          </p:stCondLst>
                                        </p:cTn>
                                        <p:tgtEl>
                                          <p:spTgt spid="170"/>
                                        </p:tgtEl>
                                        <p:attrNameLst>
                                          <p:attrName>style.visibility</p:attrName>
                                        </p:attrNameLst>
                                      </p:cBhvr>
                                      <p:to>
                                        <p:strVal val="visible"/>
                                      </p:to>
                                    </p:set>
                                    <p:animEffect transition="in" filter="fade">
                                      <p:cBhvr>
                                        <p:cTn id="43" dur="2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3229</Words>
  <Application>Microsoft Office PowerPoint</Application>
  <PresentationFormat>On-screen Show (16:9)</PresentationFormat>
  <Paragraphs>372</Paragraphs>
  <Slides>21</Slides>
  <Notes>21</Notes>
  <HiddenSlides>1</HiddenSlides>
  <MMClips>0</MMClips>
  <ScaleCrop>false</ScaleCrop>
  <HeadingPairs>
    <vt:vector size="8" baseType="variant">
      <vt:variant>
        <vt:lpstr>Fonts Used</vt:lpstr>
      </vt:variant>
      <vt:variant>
        <vt:i4>2</vt:i4>
      </vt: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28" baseType="lpstr">
      <vt:lpstr>Arial</vt:lpstr>
      <vt:lpstr>Calibri</vt:lpstr>
      <vt:lpstr>Custom Design</vt:lpstr>
      <vt:lpstr>2_Office Theme</vt:lpstr>
      <vt:lpstr>Office Theme</vt:lpstr>
      <vt:lpstr>1_Office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dc:creator>
  <cp:lastModifiedBy>Vero</cp:lastModifiedBy>
  <cp:revision>2</cp:revision>
  <dcterms:modified xsi:type="dcterms:W3CDTF">2025-07-04T10:36:22Z</dcterms:modified>
</cp:coreProperties>
</file>