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g5/cdJZ1jmxr2PvCcTmHRaHTuz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7" d="100"/>
          <a:sy n="187" d="100"/>
        </p:scale>
        <p:origin x="470"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
        <p:cNvGrpSpPr/>
        <p:nvPr/>
      </p:nvGrpSpPr>
      <p:grpSpPr>
        <a:xfrm>
          <a:off x="0" y="0"/>
          <a:ext cx="0" cy="0"/>
          <a:chOff x="0" y="0"/>
          <a:chExt cx="0" cy="0"/>
        </a:xfrm>
      </p:grpSpPr>
      <p:sp>
        <p:nvSpPr>
          <p:cNvPr id="15" name="Google Shape;1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 name="Google Shape;1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Noi, cei care am gândit pentru voi jocul DETECTIVII ENERGIEI, suntem arhitecți.</a:t>
            </a:r>
            <a:endParaRPr/>
          </a:p>
          <a:p>
            <a:pPr marL="0" lvl="0" indent="0" algn="l" rtl="0">
              <a:lnSpc>
                <a:spcPct val="100000"/>
              </a:lnSpc>
              <a:spcBef>
                <a:spcPts val="0"/>
              </a:spcBef>
              <a:spcAft>
                <a:spcPts val="0"/>
              </a:spcAft>
              <a:buSzPts val="1400"/>
              <a:buNone/>
            </a:pPr>
            <a:r>
              <a:rPr lang="en-US"/>
              <a:t>Ca arhitecți, imaginăm și apoi desenăm case, iar după acele desene cineva le și construiește.</a:t>
            </a:r>
            <a:endParaRPr/>
          </a:p>
          <a:p>
            <a:pPr marL="0" lvl="0" indent="0" algn="l" rtl="0">
              <a:lnSpc>
                <a:spcPct val="100000"/>
              </a:lnSpc>
              <a:spcBef>
                <a:spcPts val="0"/>
              </a:spcBef>
              <a:spcAft>
                <a:spcPts val="0"/>
              </a:spcAft>
              <a:buSzPts val="1400"/>
              <a:buNone/>
            </a:pPr>
            <a:r>
              <a:rPr lang="en-US"/>
              <a:t>Ce fel de desene?</a:t>
            </a:r>
            <a:endParaRPr/>
          </a:p>
          <a:p>
            <a:pPr marL="457200" lvl="0" indent="-317500" algn="l" rtl="0">
              <a:lnSpc>
                <a:spcPct val="100000"/>
              </a:lnSpc>
              <a:spcBef>
                <a:spcPts val="0"/>
              </a:spcBef>
              <a:spcAft>
                <a:spcPts val="0"/>
              </a:spcAft>
              <a:buSzPts val="1400"/>
              <a:buChar char="-"/>
            </a:pPr>
            <a:r>
              <a:rPr lang="en-US" i="1"/>
              <a:t>planuri</a:t>
            </a:r>
            <a:endParaRPr i="1"/>
          </a:p>
          <a:p>
            <a:pPr marL="0" lvl="0" indent="0" algn="l" rtl="0">
              <a:lnSpc>
                <a:spcPct val="100000"/>
              </a:lnSpc>
              <a:spcBef>
                <a:spcPts val="0"/>
              </a:spcBef>
              <a:spcAft>
                <a:spcPts val="0"/>
              </a:spcAft>
              <a:buSzPts val="1400"/>
              <a:buNone/>
            </a:pPr>
            <a:r>
              <a:rPr lang="en-US"/>
              <a:t>? Stiti ce contine un plan de arhitectură?</a:t>
            </a:r>
            <a:endParaRPr/>
          </a:p>
          <a:p>
            <a:pPr marL="171450" lvl="0" indent="-171450" algn="l" rtl="0">
              <a:lnSpc>
                <a:spcPct val="100000"/>
              </a:lnSpc>
              <a:spcBef>
                <a:spcPts val="0"/>
              </a:spcBef>
              <a:spcAft>
                <a:spcPts val="0"/>
              </a:spcAft>
              <a:buClr>
                <a:schemeClr val="dk1"/>
              </a:buClr>
              <a:buSzPts val="1200"/>
              <a:buFont typeface="Calibri"/>
              <a:buChar char="-"/>
            </a:pPr>
            <a:r>
              <a:rPr lang="en-US" i="1"/>
              <a:t>pereti, usi, ferestre…</a:t>
            </a:r>
            <a:endParaRPr i="1"/>
          </a:p>
          <a:p>
            <a:pPr marL="0" lvl="0" indent="0" algn="l" rtl="0">
              <a:lnSpc>
                <a:spcPct val="100000"/>
              </a:lnSpc>
              <a:spcBef>
                <a:spcPts val="0"/>
              </a:spcBef>
              <a:spcAft>
                <a:spcPts val="0"/>
              </a:spcAft>
              <a:buSzPts val="1400"/>
              <a:buNone/>
            </a:pPr>
            <a:endParaRPr/>
          </a:p>
        </p:txBody>
      </p:sp>
      <p:sp>
        <p:nvSpPr>
          <p:cNvPr id="17" name="Google Shape;1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298d01d5ea3_0_1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g298d01d5ea3_0_1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…deci fie construiesc pereți groși…</a:t>
            </a:r>
            <a:endParaRPr/>
          </a:p>
          <a:p>
            <a:pPr marL="0" lvl="0" indent="0" algn="l" rtl="0">
              <a:lnSpc>
                <a:spcPct val="100000"/>
              </a:lnSpc>
              <a:spcBef>
                <a:spcPts val="0"/>
              </a:spcBef>
              <a:spcAft>
                <a:spcPts val="0"/>
              </a:spcAft>
              <a:buSzPts val="1400"/>
              <a:buNone/>
            </a:pPr>
            <a:r>
              <a:rPr lang="en-US"/>
              <a:t>Sau pun peste ei ceva ca o haină, ca o pătură – termoizolație! </a:t>
            </a:r>
            <a:endParaRPr/>
          </a:p>
          <a:p>
            <a:pPr marL="0" lvl="0" indent="0" algn="l" rtl="0">
              <a:lnSpc>
                <a:spcPct val="100000"/>
              </a:lnSpc>
              <a:spcBef>
                <a:spcPts val="0"/>
              </a:spcBef>
              <a:spcAft>
                <a:spcPts val="0"/>
              </a:spcAft>
              <a:buSzPts val="1400"/>
              <a:buNone/>
            </a:pPr>
            <a:r>
              <a:rPr lang="en-US"/>
              <a:t>Care îngroașă și mai mult pereții fațadei. Dar în felul acesta este cald și bine înăuntru.</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92" name="Google Shape;92;g298d01d5ea3_0_1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dar oricât de cald țin pereții fațadei și ne protejează de frigul de afară - ce se întâmplă în poză? </a:t>
            </a:r>
            <a:endParaRPr/>
          </a:p>
          <a:p>
            <a:pPr marL="0" lvl="0" indent="0" algn="l" rtl="0">
              <a:lnSpc>
                <a:spcPct val="100000"/>
              </a:lnSpc>
              <a:spcBef>
                <a:spcPts val="0"/>
              </a:spcBef>
              <a:spcAft>
                <a:spcPts val="0"/>
              </a:spcAft>
              <a:buSzPts val="1400"/>
              <a:buNone/>
            </a:pPr>
            <a:r>
              <a:rPr lang="en-US" i="1"/>
              <a:t>tot mi-e cam frig, </a:t>
            </a:r>
            <a:r>
              <a:rPr lang="en-US" i="1" u="sng"/>
              <a:t>iarna</a:t>
            </a:r>
            <a:r>
              <a:rPr lang="en-US" i="1"/>
              <a:t>, dacă stau în picioarele goale pe o suprafață rece</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00" name="Google Shape;10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298d01d5ea3_0_1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g298d01d5ea3_0_1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dar dacă am șosete groase?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 e mai bine! mă izolează de suprafața rece</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06" name="Google Shape;106;g298d01d5ea3_0_18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98d01d5ea3_0_1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g298d01d5ea3_0_19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dar dacă am și covor - tot ca o haină, ca o pătură peste materiale reci cum sunt piatra, gresia…? dacă iau și pisica să-mi țină de cald?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din ce în ce mai bine!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13" name="Google Shape;113;g298d01d5ea3_0_19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98d01d5ea3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298d01d5ea3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dar poate preferăm așa – este cald și plăcut iarna în casă și dacă intră soarele pe geam!</a:t>
            </a:r>
            <a:endParaRPr/>
          </a:p>
          <a:p>
            <a:pPr marL="0" lvl="0" indent="0" algn="l" rtl="0">
              <a:lnSpc>
                <a:spcPct val="100000"/>
              </a:lnSpc>
              <a:spcBef>
                <a:spcPts val="0"/>
              </a:spcBef>
              <a:spcAft>
                <a:spcPts val="0"/>
              </a:spcAft>
              <a:buSzPts val="1400"/>
              <a:buNone/>
            </a:pPr>
            <a:r>
              <a:rPr lang="en-US"/>
              <a:t>Oricum vrem să intre, dacă nu soarele, măcar lumină pe geam, ca să vedem ce facem în casa, în timpul zilei…</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tot timpul însă sunt așa de confortabil cand mă însoresc? </a:t>
            </a:r>
            <a:endParaRPr/>
          </a:p>
          <a:p>
            <a:pPr marL="0" lvl="0" indent="0" algn="l" rtl="0">
              <a:lnSpc>
                <a:spcPct val="100000"/>
              </a:lnSpc>
              <a:spcBef>
                <a:spcPts val="0"/>
              </a:spcBef>
              <a:spcAft>
                <a:spcPts val="0"/>
              </a:spcAft>
              <a:buSzPts val="1400"/>
              <a:buNone/>
            </a:pPr>
            <a:r>
              <a:rPr lang="en-US" i="1"/>
              <a:t>NU și vara… cand tot ceea ce vreau e răcoare și umbră.</a:t>
            </a:r>
            <a:endParaRPr i="1"/>
          </a:p>
          <a:p>
            <a:pPr marL="0" lvl="0" indent="0" algn="l" rtl="0">
              <a:lnSpc>
                <a:spcPct val="100000"/>
              </a:lnSpc>
              <a:spcBef>
                <a:spcPts val="0"/>
              </a:spcBef>
              <a:spcAft>
                <a:spcPts val="0"/>
              </a:spcAft>
              <a:buSzPts val="1400"/>
              <a:buNone/>
            </a:pPr>
            <a:endParaRPr i="1"/>
          </a:p>
          <a:p>
            <a:pPr marL="0" lvl="0" indent="0" algn="l" rtl="0">
              <a:lnSpc>
                <a:spcPct val="100000"/>
              </a:lnSpc>
              <a:spcBef>
                <a:spcPts val="0"/>
              </a:spcBef>
              <a:spcAft>
                <a:spcPts val="0"/>
              </a:spcAft>
              <a:buSzPts val="1400"/>
              <a:buNone/>
            </a:pPr>
            <a:r>
              <a:rPr lang="en-US"/>
              <a:t>Casa mea așadar trebuie să îmi țină în același timp și răcoare, și umbră, în verile calde! </a:t>
            </a:r>
            <a:endParaRPr/>
          </a:p>
          <a:p>
            <a:pPr marL="0" lvl="0" indent="0" algn="l" rtl="0">
              <a:lnSpc>
                <a:spcPct val="100000"/>
              </a:lnSpc>
              <a:spcBef>
                <a:spcPts val="0"/>
              </a:spcBef>
              <a:spcAft>
                <a:spcPts val="0"/>
              </a:spcAft>
              <a:buSzPts val="1400"/>
              <a:buNone/>
            </a:pPr>
            <a:r>
              <a:rPr lang="en-US"/>
              <a:t>și? ce fac cu soarele care intră în casă și mă încălzește când nu doresc?</a:t>
            </a:r>
            <a:endParaRPr/>
          </a:p>
        </p:txBody>
      </p:sp>
      <p:sp>
        <p:nvSpPr>
          <p:cNvPr id="121" name="Google Shape;121;g298d01d5ea3_0_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98d01d5ea3_0_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g298d01d5ea3_0_2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a:t>draperia ajută, mă poate proteja de căldura în exces de la soare!</a:t>
            </a:r>
            <a:endParaRPr i="1"/>
          </a:p>
          <a:p>
            <a:pPr marL="0" lvl="0" indent="0" algn="l" rtl="0">
              <a:lnSpc>
                <a:spcPct val="100000"/>
              </a:lnSpc>
              <a:spcBef>
                <a:spcPts val="0"/>
              </a:spcBef>
              <a:spcAft>
                <a:spcPts val="0"/>
              </a:spcAft>
              <a:buSzPts val="1400"/>
              <a:buNone/>
            </a:pPr>
            <a:r>
              <a:rPr lang="en-US"/>
              <a:t>la fel și jaluzelele, mai ales cele cu lamele reglabile, prin care pot vedea în continuare afară sau putem avea lumină naturală la interior, evitând totodată să fie mult prea cald de la însorire.</a:t>
            </a:r>
            <a:endParaRPr/>
          </a:p>
          <a:p>
            <a:pPr marL="0" lvl="0" indent="0" algn="l" rtl="0">
              <a:lnSpc>
                <a:spcPct val="100000"/>
              </a:lnSpc>
              <a:spcBef>
                <a:spcPts val="0"/>
              </a:spcBef>
              <a:spcAft>
                <a:spcPts val="0"/>
              </a:spcAft>
              <a:buSzPts val="1400"/>
              <a:buNone/>
            </a:pPr>
            <a:endParaRPr/>
          </a:p>
        </p:txBody>
      </p:sp>
      <p:sp>
        <p:nvSpPr>
          <p:cNvPr id="127" name="Google Shape;127;g298d01d5ea3_0_2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98d01d5ea3_0_2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298d01d5ea3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deci draperii, jaluzele, poate chiar și umbra plantelor, dacă am arbori în fața ferestrelor, sau plante cățărătoare.</a:t>
            </a:r>
            <a:endParaRPr/>
          </a:p>
          <a:p>
            <a:pPr marL="0" lvl="0" indent="0" algn="l" rtl="0">
              <a:lnSpc>
                <a:spcPct val="100000"/>
              </a:lnSpc>
              <a:spcBef>
                <a:spcPts val="0"/>
              </a:spcBef>
              <a:spcAft>
                <a:spcPts val="0"/>
              </a:spcAft>
              <a:buSzPts val="1400"/>
              <a:buNone/>
            </a:pPr>
            <a:r>
              <a:rPr lang="en-US"/>
              <a:t>dar și ventilația mă ajută - deschid geamurile să fac curent când mi-e cald, DAR nu când mi-e frig!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34" name="Google Shape;134;g298d01d5ea3_0_2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98d01d5ea3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298d01d5ea3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pentru că atunci când e frig afară - ne ținem departe de ferestrele mari - ?de ce? </a:t>
            </a:r>
            <a:endParaRPr/>
          </a:p>
          <a:p>
            <a:pPr marL="0" lvl="0" indent="0" algn="l" rtl="0">
              <a:lnSpc>
                <a:spcPct val="100000"/>
              </a:lnSpc>
              <a:spcBef>
                <a:spcPts val="0"/>
              </a:spcBef>
              <a:spcAft>
                <a:spcPts val="0"/>
              </a:spcAft>
              <a:buSzPts val="1400"/>
              <a:buNone/>
            </a:pPr>
            <a:r>
              <a:rPr lang="en-US" i="1"/>
              <a:t>suprafața lor este rece! </a:t>
            </a:r>
            <a:endParaRPr i="1"/>
          </a:p>
          <a:p>
            <a:pPr marL="0" lvl="0" indent="0" algn="l" rtl="0">
              <a:lnSpc>
                <a:spcPct val="100000"/>
              </a:lnSpc>
              <a:spcBef>
                <a:spcPts val="0"/>
              </a:spcBef>
              <a:spcAft>
                <a:spcPts val="0"/>
              </a:spcAft>
              <a:buSzPts val="1400"/>
              <a:buNone/>
            </a:pPr>
            <a:r>
              <a:rPr lang="en-US"/>
              <a:t>la fel de rece poate fi uneori și suprafața pereților fațadei, pereții dinspre exterior ai camerei.</a:t>
            </a:r>
            <a:endParaRPr/>
          </a:p>
          <a:p>
            <a:pPr marL="0" lvl="0" indent="0" algn="l" rtl="0">
              <a:lnSpc>
                <a:spcPct val="100000"/>
              </a:lnSpc>
              <a:spcBef>
                <a:spcPts val="0"/>
              </a:spcBef>
              <a:spcAft>
                <a:spcPts val="0"/>
              </a:spcAft>
              <a:buSzPts val="1400"/>
              <a:buNone/>
            </a:pPr>
            <a:r>
              <a:rPr lang="en-US"/>
              <a:t>?cum să fac să-mi fie bine și în acest caz?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42" name="Google Shape;142;g298d01d5ea3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98d01d5ea3_0_2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298d01d5ea3_0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t>?cum să fac să-mi fie bine? </a:t>
            </a:r>
            <a:endParaRPr/>
          </a:p>
          <a:p>
            <a:pPr marL="0" lvl="0" indent="0" algn="l" rtl="0">
              <a:lnSpc>
                <a:spcPct val="100000"/>
              </a:lnSpc>
              <a:spcBef>
                <a:spcPts val="0"/>
              </a:spcBef>
              <a:spcAft>
                <a:spcPts val="0"/>
              </a:spcAft>
              <a:buSzPts val="1400"/>
              <a:buNone/>
            </a:pPr>
            <a:r>
              <a:rPr lang="en-US" i="1"/>
              <a:t>fie pun draperie la geam, poate chiar și în dreptul ușilor de intrare dacă se simte frigul pe acolo,</a:t>
            </a:r>
            <a:endParaRPr i="1"/>
          </a:p>
          <a:p>
            <a:pPr marL="0" lvl="0" indent="0" algn="l" rtl="0">
              <a:lnSpc>
                <a:spcPct val="100000"/>
              </a:lnSpc>
              <a:spcBef>
                <a:spcPts val="0"/>
              </a:spcBef>
              <a:spcAft>
                <a:spcPts val="0"/>
              </a:spcAft>
              <a:buSzPts val="1400"/>
              <a:buNone/>
            </a:pPr>
            <a:r>
              <a:rPr lang="en-US" i="1"/>
              <a:t>închid bine geamurile, ușile, verific să nu fie sparte, vechi, distruse etc.</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48" name="Google Shape;148;g298d01d5ea3_0_2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98d01d5ea3_0_2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298d01d5ea3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?și totuși - ce mai fac să fie cald în casă atunci când este rece afară? </a:t>
            </a:r>
            <a:endParaRPr/>
          </a:p>
          <a:p>
            <a:pPr marL="0" lvl="0" indent="0" algn="l" rtl="0">
              <a:spcBef>
                <a:spcPts val="0"/>
              </a:spcBef>
              <a:spcAft>
                <a:spcPts val="0"/>
              </a:spcAft>
              <a:buSzPts val="1400"/>
              <a:buNone/>
            </a:pPr>
            <a:r>
              <a:rPr lang="en-US" i="1"/>
              <a:t>mă îmbrac bine, beau un ceai cald… și fac focul în sobă sau dau drumul la centrală</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55" name="Google Shape;155;g298d01d5ea3_0_2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g298d01d5ea3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 name="Google Shape;26;g298d01d5ea3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Iată un plan, este hârtia întinsă pe masă, și - pentru a vă fi mai clar - o machetă cu pereții unei case.</a:t>
            </a:r>
            <a:endParaRPr/>
          </a:p>
          <a:p>
            <a:pPr marL="0" lvl="0" indent="0" algn="l" rtl="0">
              <a:lnSpc>
                <a:spcPct val="100000"/>
              </a:lnSpc>
              <a:spcBef>
                <a:spcPts val="0"/>
              </a:spcBef>
              <a:spcAft>
                <a:spcPts val="0"/>
              </a:spcAft>
              <a:buSzPts val="1400"/>
              <a:buNone/>
            </a:pPr>
            <a:r>
              <a:rPr lang="en-US"/>
              <a:t>În afară de pereți, ce mai vedem însă desenat pe planuri?</a:t>
            </a:r>
            <a:endParaRPr/>
          </a:p>
          <a:p>
            <a:pPr marL="171450" lvl="0" indent="-9525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r>
              <a:rPr lang="en-US"/>
              <a:t>? Ce poate fi un pătrat pe plan?</a:t>
            </a:r>
            <a:endParaRPr/>
          </a:p>
          <a:p>
            <a:pPr marL="0" lvl="0" indent="0" algn="l" rtl="0">
              <a:lnSpc>
                <a:spcPct val="100000"/>
              </a:lnSpc>
              <a:spcBef>
                <a:spcPts val="0"/>
              </a:spcBef>
              <a:spcAft>
                <a:spcPts val="0"/>
              </a:spcAft>
              <a:buSzPts val="1400"/>
              <a:buNone/>
            </a:pPr>
            <a:endParaRPr/>
          </a:p>
        </p:txBody>
      </p:sp>
      <p:sp>
        <p:nvSpPr>
          <p:cNvPr id="27" name="Google Shape;27;g298d01d5ea3_0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98d01d5ea3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g298d01d5ea3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t>?ce mai fac - atunci când este fix pe dos, afară e prea cald și vreau să fie răcoare în casă? </a:t>
            </a:r>
            <a:endParaRPr/>
          </a:p>
          <a:p>
            <a:pPr marL="0" lvl="0" indent="0" algn="l" rtl="0">
              <a:lnSpc>
                <a:spcPct val="100000"/>
              </a:lnSpc>
              <a:spcBef>
                <a:spcPts val="0"/>
              </a:spcBef>
              <a:spcAft>
                <a:spcPts val="0"/>
              </a:spcAft>
              <a:buSzPts val="1400"/>
              <a:buNone/>
            </a:pPr>
            <a:r>
              <a:rPr lang="en-US" i="1"/>
              <a:t>dau drumul la aparatele de răcit aerul - deci până la urmă ajung să consum, inevitabil - energie electrică pentru răcire sau încălzire, lemne de pus pe foc etc.</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cum să fac însă să nu consum prea mult? căci consumul excesiv înseamnă multe lucruri…</a:t>
            </a:r>
            <a:endParaRPr/>
          </a:p>
          <a:p>
            <a:pPr marL="0" lvl="0" indent="0" algn="l" rtl="0">
              <a:lnSpc>
                <a:spcPct val="100000"/>
              </a:lnSpc>
              <a:spcBef>
                <a:spcPts val="0"/>
              </a:spcBef>
              <a:spcAft>
                <a:spcPts val="0"/>
              </a:spcAft>
              <a:buSzPts val="1400"/>
              <a:buNone/>
            </a:pPr>
            <a:r>
              <a:rPr lang="en-US"/>
              <a:t>? ce înseamnă când consum energie, în special energie electrică? </a:t>
            </a:r>
            <a:endParaRPr/>
          </a:p>
          <a:p>
            <a:pPr marL="457200" lvl="0" indent="-317500" algn="l" rtl="0">
              <a:lnSpc>
                <a:spcPct val="100000"/>
              </a:lnSpc>
              <a:spcBef>
                <a:spcPts val="0"/>
              </a:spcBef>
              <a:spcAft>
                <a:spcPts val="0"/>
              </a:spcAft>
              <a:buSzPts val="1400"/>
              <a:buChar char="-"/>
            </a:pPr>
            <a:r>
              <a:rPr lang="en-US" i="1"/>
              <a:t>se fac fum la termocentrale</a:t>
            </a:r>
            <a:endParaRPr i="1"/>
          </a:p>
          <a:p>
            <a:pPr marL="457200" lvl="0" indent="-317500" algn="l" rtl="0">
              <a:lnSpc>
                <a:spcPct val="100000"/>
              </a:lnSpc>
              <a:spcBef>
                <a:spcPts val="0"/>
              </a:spcBef>
              <a:spcAft>
                <a:spcPts val="0"/>
              </a:spcAft>
              <a:buSzPts val="1400"/>
              <a:buChar char="-"/>
            </a:pPr>
            <a:r>
              <a:rPr lang="en-US" i="1"/>
              <a:t>se taie copaci pentru foc</a:t>
            </a:r>
            <a:endParaRPr i="1"/>
          </a:p>
          <a:p>
            <a:pPr marL="457200" lvl="0" indent="-317500" algn="l" rtl="0">
              <a:lnSpc>
                <a:spcPct val="100000"/>
              </a:lnSpc>
              <a:spcBef>
                <a:spcPts val="0"/>
              </a:spcBef>
              <a:spcAft>
                <a:spcPts val="0"/>
              </a:spcAft>
              <a:buSzPts val="1400"/>
              <a:buChar char="-"/>
            </a:pPr>
            <a:r>
              <a:rPr lang="en-US" i="1"/>
              <a:t>se scoate cărbune din mine… și nu pot scoate la infinit</a:t>
            </a:r>
            <a:endParaRPr i="1"/>
          </a:p>
          <a:p>
            <a:pPr marL="457200" lvl="0" indent="-317500" algn="l" rtl="0">
              <a:lnSpc>
                <a:spcPct val="100000"/>
              </a:lnSpc>
              <a:spcBef>
                <a:spcPts val="0"/>
              </a:spcBef>
              <a:spcAft>
                <a:spcPts val="0"/>
              </a:spcAft>
              <a:buSzPts val="1400"/>
              <a:buChar char="-"/>
            </a:pPr>
            <a:r>
              <a:rPr lang="en-US" i="1"/>
              <a:t>etc. - pe scurt, creăm probleme mari mediului înconjurător</a:t>
            </a:r>
            <a:endParaRPr i="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mai bine economisesc! căci așa economisesc și bani! </a:t>
            </a:r>
            <a:endParaRPr/>
          </a:p>
          <a:p>
            <a:pPr marL="0" lvl="0" indent="0" algn="l" rtl="0">
              <a:lnSpc>
                <a:spcPct val="100000"/>
              </a:lnSpc>
              <a:spcBef>
                <a:spcPts val="0"/>
              </a:spcBef>
              <a:spcAft>
                <a:spcPts val="0"/>
              </a:spcAft>
              <a:buSzPts val="1400"/>
              <a:buNone/>
            </a:pPr>
            <a:r>
              <a:rPr lang="en-US"/>
              <a:t>Economiile de energie sunt binevenite, în orice situație, mai ales dacă nu duc la scăderea confortului la interior</a:t>
            </a:r>
            <a:endParaRPr/>
          </a:p>
          <a:p>
            <a:pPr marL="0" lvl="0" indent="0" algn="l" rtl="0">
              <a:lnSpc>
                <a:spcPct val="100000"/>
              </a:lnSpc>
              <a:spcBef>
                <a:spcPts val="0"/>
              </a:spcBef>
              <a:spcAft>
                <a:spcPts val="0"/>
              </a:spcAft>
              <a:buSzPts val="1400"/>
              <a:buNone/>
            </a:pPr>
            <a:endParaRPr/>
          </a:p>
        </p:txBody>
      </p:sp>
      <p:sp>
        <p:nvSpPr>
          <p:cNvPr id="162" name="Google Shape;162;g298d01d5ea3_0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98d01d5ea3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298d01d5ea3_0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u="sng"/>
              <a:t>Și atunci - cum economisim? cum putem să facem interiorul confortabil consumând cât mai puțină energie? cum ne comportăm cu obiectele de zi cu zi, cu activitățile noastre obișnuite, chiar și cu casa? </a:t>
            </a:r>
            <a:endParaRPr b="1" u="sng"/>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pentru asta vom juca acest joc, </a:t>
            </a:r>
            <a:r>
              <a:rPr lang="en-US" u="sng"/>
              <a:t>Detectivii energiei</a:t>
            </a:r>
            <a:r>
              <a:rPr lang="en-US"/>
              <a:t> - adică voi! </a:t>
            </a:r>
            <a:endParaRPr/>
          </a:p>
          <a:p>
            <a:pPr marL="0" lvl="0" indent="0" algn="l" rtl="0">
              <a:lnSpc>
                <a:spcPct val="100000"/>
              </a:lnSpc>
              <a:spcBef>
                <a:spcPts val="0"/>
              </a:spcBef>
              <a:spcAft>
                <a:spcPts val="0"/>
              </a:spcAft>
              <a:buSzPts val="1400"/>
              <a:buNone/>
            </a:pPr>
            <a:r>
              <a:rPr lang="en-US"/>
              <a:t>veți fi puși să găsiți lucruri și situații din camerele obișnuite ale unei locuințe (cele de pe imaginile primite deja), și care sunt considerate:</a:t>
            </a:r>
            <a:endParaRPr/>
          </a:p>
          <a:p>
            <a:pPr marL="457200" lvl="0" indent="-317500" algn="l" rtl="0">
              <a:lnSpc>
                <a:spcPct val="100000"/>
              </a:lnSpc>
              <a:spcBef>
                <a:spcPts val="0"/>
              </a:spcBef>
              <a:spcAft>
                <a:spcPts val="0"/>
              </a:spcAft>
              <a:buSzPts val="1400"/>
              <a:buAutoNum type="arabicPeriod"/>
            </a:pPr>
            <a:r>
              <a:rPr lang="en-US"/>
              <a:t>bune - căci înseamnă consum de energie mai mic - deci pe verde, thumbs up!</a:t>
            </a:r>
            <a:endParaRPr/>
          </a:p>
          <a:p>
            <a:pPr marL="457200" lvl="0" indent="-317500" algn="l" rtl="0">
              <a:lnSpc>
                <a:spcPct val="100000"/>
              </a:lnSpc>
              <a:spcBef>
                <a:spcPts val="0"/>
              </a:spcBef>
              <a:spcAft>
                <a:spcPts val="0"/>
              </a:spcAft>
              <a:buSzPts val="1400"/>
              <a:buAutoNum type="arabicPeriod"/>
            </a:pPr>
            <a:r>
              <a:rPr lang="en-US"/>
              <a:t>proaste - căci înseamnă consum mare - roșu, ca la semafor, Stop! thumbs down!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de exemplu - ? ce putem spune despre imagine?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roșu, thumbs down, prea multe becuri pentru ce se întâmplă în imagine. Uneori ne trebuie doar o veioză!</a:t>
            </a:r>
            <a:endParaRPr i="1"/>
          </a:p>
        </p:txBody>
      </p:sp>
      <p:sp>
        <p:nvSpPr>
          <p:cNvPr id="169" name="Google Shape;169;g298d01d5ea3_0_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98d01d5ea3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298d01d5ea3_0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dar, în imaginea din dreapta?</a:t>
            </a:r>
            <a:endParaRPr/>
          </a:p>
          <a:p>
            <a:pPr marL="0" lvl="0" indent="0" algn="l" rtl="0">
              <a:lnSpc>
                <a:spcPct val="100000"/>
              </a:lnSpc>
              <a:spcBef>
                <a:spcPts val="0"/>
              </a:spcBef>
              <a:spcAft>
                <a:spcPts val="0"/>
              </a:spcAft>
              <a:buSzPts val="1400"/>
              <a:buNone/>
            </a:pPr>
            <a:r>
              <a:rPr lang="en-US" i="1"/>
              <a:t>Thumbs up, este bine deci verde! atenție chiar și la veioză, căci trebuie poziționată corect - să nu ne vina lumina dintr-o direcție greșită, de peste mana, căci umbrește foaia, consumăm energie degeaba!</a:t>
            </a:r>
            <a:endParaRPr i="1"/>
          </a:p>
        </p:txBody>
      </p:sp>
      <p:sp>
        <p:nvSpPr>
          <p:cNvPr id="175" name="Google Shape;175;g298d01d5ea3_0_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98d01d5ea3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g298d01d5ea3_0_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dar aici?</a:t>
            </a:r>
            <a:endParaRPr/>
          </a:p>
          <a:p>
            <a:pPr marL="0" lvl="0" indent="0" algn="l" rtl="0">
              <a:lnSpc>
                <a:spcPct val="100000"/>
              </a:lnSpc>
              <a:spcBef>
                <a:spcPts val="0"/>
              </a:spcBef>
              <a:spcAft>
                <a:spcPts val="0"/>
              </a:spcAft>
              <a:buSzPts val="1400"/>
              <a:buNone/>
            </a:pPr>
            <a:r>
              <a:rPr lang="en-US" i="1"/>
              <a:t>am zice că tot roșu, fiindcă deși este lumină afară, draperia nu lasă lumina zilei să intre în cameră, așa că am nevoie sa consum energie!</a:t>
            </a:r>
            <a:endParaRPr i="1"/>
          </a:p>
          <a:p>
            <a:pPr marL="0" lvl="0" indent="0" algn="l" rtl="0">
              <a:lnSpc>
                <a:spcPct val="100000"/>
              </a:lnSpc>
              <a:spcBef>
                <a:spcPts val="0"/>
              </a:spcBef>
              <a:spcAft>
                <a:spcPts val="0"/>
              </a:spcAft>
              <a:buSzPts val="1400"/>
              <a:buNone/>
            </a:pPr>
            <a:endParaRPr/>
          </a:p>
        </p:txBody>
      </p:sp>
      <p:sp>
        <p:nvSpPr>
          <p:cNvPr id="182" name="Google Shape;182;g298d01d5ea3_0_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98d01d5ea3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298d01d5ea3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oare de ce îi este cald și are nevoie de AC? </a:t>
            </a:r>
            <a:endParaRPr/>
          </a:p>
          <a:p>
            <a:pPr marL="0" lvl="0" indent="0" algn="l" rtl="0">
              <a:lnSpc>
                <a:spcPct val="100000"/>
              </a:lnSpc>
              <a:spcBef>
                <a:spcPts val="0"/>
              </a:spcBef>
              <a:spcAft>
                <a:spcPts val="0"/>
              </a:spcAft>
              <a:buSzPts val="1400"/>
              <a:buNone/>
            </a:pPr>
            <a:r>
              <a:rPr lang="en-US" i="1"/>
              <a:t>E îmbrăcată cam gros - vara ne putem îmbrăca mai subțire, așa cum iarna ne îmbrăcăm mai călduros.</a:t>
            </a:r>
            <a:endParaRPr i="1"/>
          </a:p>
          <a:p>
            <a:pPr marL="0" lvl="0" indent="0" algn="l" rtl="0">
              <a:lnSpc>
                <a:spcPct val="100000"/>
              </a:lnSpc>
              <a:spcBef>
                <a:spcPts val="0"/>
              </a:spcBef>
              <a:spcAft>
                <a:spcPts val="0"/>
              </a:spcAft>
              <a:buSzPts val="1400"/>
              <a:buNone/>
            </a:pPr>
            <a:endParaRPr/>
          </a:p>
        </p:txBody>
      </p:sp>
      <p:sp>
        <p:nvSpPr>
          <p:cNvPr id="188" name="Google Shape;188;g298d01d5ea3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98d01d5ea3_0_2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g298d01d5ea3_0_2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400"/>
              <a:buFont typeface="Arial"/>
              <a:buNone/>
            </a:pPr>
            <a:r>
              <a:rPr lang="en-US"/>
              <a:t>Deci - cum pornim jocul Detectivii energiei?</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Fiecare echipă are deja un plan de cameră pe care elevii l-au înțeles/descifrat, și va primi un set de carduri în momentul în care prezentarea s-a încheiat. Pe carduri sunt ilustrate situații diverse din camerele de locuit, situații (figurate intuitiv) care au legătură directă cu consumurile de energie necesare pentru asigurarea confortului la interior.</a:t>
            </a:r>
            <a:endParaRPr/>
          </a:p>
          <a:p>
            <a:pPr marL="0" lvl="0" indent="0" algn="l" rtl="0">
              <a:lnSpc>
                <a:spcPct val="100000"/>
              </a:lnSpc>
              <a:spcBef>
                <a:spcPts val="0"/>
              </a:spcBef>
              <a:spcAft>
                <a:spcPts val="0"/>
              </a:spcAft>
              <a:buSzPts val="1400"/>
              <a:buNone/>
            </a:pPr>
            <a:r>
              <a:rPr lang="en-US"/>
              <a:t>Cardurile sunt colorate, roșu/verde/albastru, au pe față câte o imagine simplificată și un text sintetic ce descrie situația respectivă; au pe verso un text explicativ puțin mai lung, pentru cine va avea nevoie.</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94" name="Google Shape;194;g298d01d5ea3_0_2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ddaea6b8fc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2ddaea6b8fc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US"/>
              <a:t>Din setul de carduri, fiecare echipă trebuie să găsească 2 carduri roșii potrivite cu situația existentă pe plan, și 2 carduri verzi,</a:t>
            </a:r>
            <a:endParaRPr/>
          </a:p>
          <a:p>
            <a:pPr marL="0" lvl="0" indent="0" algn="l" rtl="0">
              <a:lnSpc>
                <a:spcPct val="100000"/>
              </a:lnSpc>
              <a:spcBef>
                <a:spcPts val="0"/>
              </a:spcBef>
              <a:spcAft>
                <a:spcPts val="0"/>
              </a:spcAft>
              <a:buSzPts val="1400"/>
              <a:buNone/>
            </a:pPr>
            <a:r>
              <a:rPr lang="en-US"/>
              <a:t>care trebuie puse pe plan, conform situațiilor ilustrate - așa cum se vede și din exemplul de pe slide.</a:t>
            </a:r>
            <a:endParaRPr/>
          </a:p>
          <a:p>
            <a:pPr marL="0" lvl="0" indent="0" algn="l" rtl="0">
              <a:lnSpc>
                <a:spcPct val="100000"/>
              </a:lnSpc>
              <a:spcBef>
                <a:spcPts val="0"/>
              </a:spcBef>
              <a:spcAft>
                <a:spcPts val="0"/>
              </a:spcAft>
              <a:buSzPts val="1400"/>
              <a:buNone/>
            </a:pPr>
            <a:endParaRPr/>
          </a:p>
          <a:p>
            <a:pPr marL="457200" lvl="0" indent="-317500" algn="l" rtl="0">
              <a:spcBef>
                <a:spcPts val="0"/>
              </a:spcBef>
              <a:spcAft>
                <a:spcPts val="0"/>
              </a:spcAft>
              <a:buClr>
                <a:schemeClr val="dk1"/>
              </a:buClr>
              <a:buSzPts val="1400"/>
              <a:buAutoNum type="arabicPeriod"/>
            </a:pPr>
            <a:r>
              <a:rPr lang="en-US"/>
              <a:t>bune = înseamnă consum de energie mai mic - deci pe verde, thumbs up!</a:t>
            </a:r>
            <a:endParaRPr/>
          </a:p>
          <a:p>
            <a:pPr marL="457200" lvl="0" indent="-317500" algn="l" rtl="0">
              <a:spcBef>
                <a:spcPts val="0"/>
              </a:spcBef>
              <a:spcAft>
                <a:spcPts val="0"/>
              </a:spcAft>
              <a:buClr>
                <a:schemeClr val="dk1"/>
              </a:buClr>
              <a:buSzPts val="1400"/>
              <a:buAutoNum type="arabicPeriod"/>
            </a:pPr>
            <a:r>
              <a:rPr lang="en-US"/>
              <a:t>proaste =  înseamnă consum mare - roșu, ca la semafor, Stop! thumbs down!</a:t>
            </a:r>
            <a:endParaRPr/>
          </a:p>
          <a:p>
            <a:pPr marL="0" lvl="0" indent="0" algn="l" rtl="0">
              <a:spcBef>
                <a:spcPts val="0"/>
              </a:spcBef>
              <a:spcAft>
                <a:spcPts val="0"/>
              </a:spcAft>
              <a:buNone/>
            </a:pPr>
            <a:endParaRPr/>
          </a:p>
          <a:p>
            <a:pPr marL="0" lvl="0" indent="0" algn="l" rtl="0">
              <a:spcBef>
                <a:spcPts val="0"/>
              </a:spcBef>
              <a:spcAft>
                <a:spcPts val="0"/>
              </a:spcAft>
              <a:buNone/>
            </a:pPr>
            <a:r>
              <a:rPr lang="en-US" b="1"/>
              <a:t>Notă: </a:t>
            </a:r>
            <a:r>
              <a:rPr lang="en-US" sz="1000" b="1">
                <a:latin typeface="Arial"/>
                <a:ea typeface="Arial"/>
                <a:cs typeface="Arial"/>
                <a:sym typeface="Arial"/>
              </a:rPr>
              <a:t>Cel mai bine ar fi să poată lipit cardurile cu scotch dublu-față pe planuri sau, dacă mobilierul clasei permite, se pot prinde cu piuneze unde există plăci de plută (sau similar).</a:t>
            </a:r>
            <a:endParaRPr b="1"/>
          </a:p>
        </p:txBody>
      </p:sp>
      <p:sp>
        <p:nvSpPr>
          <p:cNvPr id="203" name="Google Shape;203;g2ddaea6b8fc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2ddaea6b8f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2ddaea6b8f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După ce fiecare echipă găsește 2 carduri verzi și 2 carduri roșii potrivite cu planul primit, se poate gândi și la 2 variante albastre - cele care reprezintă sfaturi bune pentru economia de energie, potrivite în multe situații - albastru, smiley face!</a:t>
            </a:r>
            <a:endParaRPr/>
          </a:p>
          <a:p>
            <a:pPr marL="0" lvl="0" indent="0" algn="l" rtl="0">
              <a:lnSpc>
                <a:spcPct val="100000"/>
              </a:lnSpc>
              <a:spcBef>
                <a:spcPts val="0"/>
              </a:spcBef>
              <a:spcAft>
                <a:spcPts val="0"/>
              </a:spcAft>
              <a:buSzPts val="1400"/>
              <a:buNone/>
            </a:pPr>
            <a:r>
              <a:rPr lang="en-US"/>
              <a:t>Și care se pot potrivi în chenarele albastre din dreapta planurilor pe foaia printată.</a:t>
            </a:r>
            <a:endParaRPr/>
          </a:p>
          <a:p>
            <a:pPr marL="0" lvl="0" indent="0" algn="l" rtl="0">
              <a:spcBef>
                <a:spcPts val="0"/>
              </a:spcBef>
              <a:spcAft>
                <a:spcPts val="0"/>
              </a:spcAft>
              <a:buNone/>
            </a:pPr>
            <a:endParaRPr/>
          </a:p>
        </p:txBody>
      </p:sp>
      <p:sp>
        <p:nvSpPr>
          <p:cNvPr id="211" name="Google Shape;211;g2ddaea6b8f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g298d01d5ea3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 name="Google Shape;33;g298d01d5ea3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Ce poate fi un pătrat pe plan?</a:t>
            </a:r>
            <a:endParaRPr/>
          </a:p>
          <a:p>
            <a:pPr marL="0" lvl="0" indent="0" algn="l" rtl="0">
              <a:lnSpc>
                <a:spcPct val="100000"/>
              </a:lnSpc>
              <a:spcBef>
                <a:spcPts val="0"/>
              </a:spcBef>
              <a:spcAft>
                <a:spcPts val="0"/>
              </a:spcAft>
              <a:buSzPts val="1400"/>
              <a:buNone/>
            </a:pPr>
            <a:r>
              <a:rPr lang="en-US" i="1"/>
              <a:t>- masa, scaunele </a:t>
            </a:r>
            <a:endParaRPr i="1"/>
          </a:p>
        </p:txBody>
      </p:sp>
      <p:sp>
        <p:nvSpPr>
          <p:cNvPr id="34" name="Google Shape;34;g298d01d5ea3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Ce poate fi un pătrat pe plan?</a:t>
            </a:r>
            <a:endParaRPr/>
          </a:p>
          <a:p>
            <a:pPr marL="0" lvl="0" indent="0" algn="l" rtl="0">
              <a:lnSpc>
                <a:spcPct val="100000"/>
              </a:lnSpc>
              <a:spcBef>
                <a:spcPts val="0"/>
              </a:spcBef>
              <a:spcAft>
                <a:spcPts val="0"/>
              </a:spcAft>
              <a:buSzPts val="1400"/>
              <a:buNone/>
            </a:pPr>
            <a:r>
              <a:rPr lang="en-US" i="1"/>
              <a:t>- biroul</a:t>
            </a:r>
            <a:endParaRPr i="1"/>
          </a:p>
        </p:txBody>
      </p:sp>
      <p:sp>
        <p:nvSpPr>
          <p:cNvPr id="42" name="Google Shape;42;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Ce poate fi un pătrat pe plan?</a:t>
            </a:r>
            <a:endParaRPr/>
          </a:p>
          <a:p>
            <a:pPr marL="0" lvl="0" indent="0" algn="l" rtl="0">
              <a:lnSpc>
                <a:spcPct val="100000"/>
              </a:lnSpc>
              <a:spcBef>
                <a:spcPts val="0"/>
              </a:spcBef>
              <a:spcAft>
                <a:spcPts val="0"/>
              </a:spcAft>
              <a:buSzPts val="1400"/>
              <a:buNone/>
            </a:pPr>
            <a:r>
              <a:rPr lang="en-US" i="1"/>
              <a:t>- noptiera</a:t>
            </a:r>
            <a:endParaRPr i="1"/>
          </a:p>
        </p:txBody>
      </p:sp>
      <p:sp>
        <p:nvSpPr>
          <p:cNvPr id="51" name="Google Shape;51;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 name="Google Shape;60;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Ce poate fi un pătrat pe plan?</a:t>
            </a:r>
            <a:endParaRPr/>
          </a:p>
          <a:p>
            <a:pPr marL="0" lvl="0" indent="0" algn="l" rtl="0">
              <a:lnSpc>
                <a:spcPct val="100000"/>
              </a:lnSpc>
              <a:spcBef>
                <a:spcPts val="0"/>
              </a:spcBef>
              <a:spcAft>
                <a:spcPts val="0"/>
              </a:spcAft>
              <a:buSzPts val="1400"/>
              <a:buNone/>
            </a:pPr>
            <a:r>
              <a:rPr lang="en-US" i="1"/>
              <a:t>- patul, covorul etc. etc.</a:t>
            </a:r>
            <a:endParaRPr i="1"/>
          </a:p>
        </p:txBody>
      </p:sp>
      <p:sp>
        <p:nvSpPr>
          <p:cNvPr id="61" name="Google Shape;61;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Iată cum poate arăta un plan complet al unei camere.</a:t>
            </a:r>
            <a:endParaRPr/>
          </a:p>
          <a:p>
            <a:pPr marL="0" lvl="0" indent="0" algn="l" rtl="0">
              <a:lnSpc>
                <a:spcPct val="100000"/>
              </a:lnSpc>
              <a:spcBef>
                <a:spcPts val="0"/>
              </a:spcBef>
              <a:spcAft>
                <a:spcPts val="0"/>
              </a:spcAft>
              <a:buSzPts val="1400"/>
              <a:buNone/>
            </a:pPr>
            <a:r>
              <a:rPr lang="en-US"/>
              <a:t>? Deci – ce avem pe plan aici? Haideți să descifrăm împreună.</a:t>
            </a:r>
            <a:endParaRPr/>
          </a:p>
          <a:p>
            <a:pPr marL="171450" lvl="0" indent="-171450" algn="l" rtl="0">
              <a:lnSpc>
                <a:spcPct val="100000"/>
              </a:lnSpc>
              <a:spcBef>
                <a:spcPts val="0"/>
              </a:spcBef>
              <a:spcAft>
                <a:spcPts val="0"/>
              </a:spcAft>
              <a:buClr>
                <a:schemeClr val="dk1"/>
              </a:buClr>
              <a:buSzPts val="1200"/>
              <a:buFont typeface="Calibri"/>
              <a:buChar char="-"/>
            </a:pPr>
            <a:r>
              <a:rPr lang="en-US" i="1"/>
              <a:t>Pat cu perna, birou, scaun, fotoliu, etajeră, dulap, covor…</a:t>
            </a:r>
            <a:endParaRPr i="1"/>
          </a:p>
          <a:p>
            <a:pPr marL="171450" marR="0" lvl="0" indent="-171450" algn="l" rtl="0">
              <a:lnSpc>
                <a:spcPct val="100000"/>
              </a:lnSpc>
              <a:spcBef>
                <a:spcPts val="0"/>
              </a:spcBef>
              <a:spcAft>
                <a:spcPts val="0"/>
              </a:spcAft>
              <a:buClr>
                <a:schemeClr val="dk1"/>
              </a:buClr>
              <a:buSzPts val="1200"/>
              <a:buFont typeface="Calibri"/>
              <a:buChar char="-"/>
            </a:pPr>
            <a:r>
              <a:rPr lang="en-US" i="1"/>
              <a:t>Pereții care limitează camera - dintre care cei care au și ferestre sunt pereții de fațadă, cei care ne separă de mediul înconjurător exterior, de “afară”,</a:t>
            </a:r>
            <a:endParaRPr i="1"/>
          </a:p>
          <a:p>
            <a:pPr marL="171450" marR="0" lvl="0" indent="-171450" algn="l" rtl="0">
              <a:lnSpc>
                <a:spcPct val="100000"/>
              </a:lnSpc>
              <a:spcBef>
                <a:spcPts val="0"/>
              </a:spcBef>
              <a:spcAft>
                <a:spcPts val="0"/>
              </a:spcAft>
              <a:buClr>
                <a:schemeClr val="dk1"/>
              </a:buClr>
              <a:buSzPts val="1200"/>
              <a:buFont typeface="Calibri"/>
              <a:buChar char="-"/>
            </a:pPr>
            <a:r>
              <a:rPr lang="en-US" i="1"/>
              <a:t>Perdele sau draperii în dreptul ferestrei, calorifer sub geam,</a:t>
            </a:r>
            <a:endParaRPr i="1"/>
          </a:p>
          <a:p>
            <a:pPr marL="171450" lvl="0" indent="-171450" algn="l" rtl="0">
              <a:lnSpc>
                <a:spcPct val="100000"/>
              </a:lnSpc>
              <a:spcBef>
                <a:spcPts val="0"/>
              </a:spcBef>
              <a:spcAft>
                <a:spcPts val="0"/>
              </a:spcAft>
              <a:buClr>
                <a:schemeClr val="dk1"/>
              </a:buClr>
              <a:buSzPts val="1200"/>
              <a:buFont typeface="Calibri"/>
              <a:buChar char="-"/>
            </a:pPr>
            <a:r>
              <a:rPr lang="en-US" i="1"/>
              <a:t>O usa care se deschide, </a:t>
            </a:r>
            <a:endParaRPr i="1"/>
          </a:p>
          <a:p>
            <a:pPr marL="171450" lvl="0" indent="-171450" algn="l" rtl="0">
              <a:lnSpc>
                <a:spcPct val="100000"/>
              </a:lnSpc>
              <a:spcBef>
                <a:spcPts val="0"/>
              </a:spcBef>
              <a:spcAft>
                <a:spcPts val="0"/>
              </a:spcAft>
              <a:buSzPts val="1400"/>
              <a:buChar char="-"/>
            </a:pPr>
            <a:r>
              <a:rPr lang="en-US" i="1"/>
              <a:t>un aparat de aer condiționat</a:t>
            </a:r>
            <a:r>
              <a:rPr lang="en-US"/>
              <a:t>?...</a:t>
            </a:r>
            <a:endParaRPr/>
          </a:p>
          <a:p>
            <a:pPr marL="171450" lvl="0" indent="-171450" algn="l" rtl="0">
              <a:lnSpc>
                <a:spcPct val="100000"/>
              </a:lnSpc>
              <a:spcBef>
                <a:spcPts val="0"/>
              </a:spcBef>
              <a:spcAft>
                <a:spcPts val="0"/>
              </a:spcAft>
              <a:buSzPts val="1400"/>
              <a:buChar char="-"/>
            </a:pPr>
            <a:r>
              <a:rPr lang="en-US"/>
              <a:t>etc.</a:t>
            </a:r>
            <a:endParaRPr/>
          </a:p>
          <a:p>
            <a:pPr marL="457200" lvl="0" indent="0" algn="l" rtl="0">
              <a:lnSpc>
                <a:spcPct val="100000"/>
              </a:lnSpc>
              <a:spcBef>
                <a:spcPts val="0"/>
              </a:spcBef>
              <a:spcAft>
                <a:spcPts val="0"/>
              </a:spcAft>
              <a:buNone/>
            </a:pPr>
            <a:endParaRPr/>
          </a:p>
          <a:p>
            <a:pPr marL="0" lvl="0" indent="0" algn="l" rtl="0">
              <a:lnSpc>
                <a:spcPct val="100000"/>
              </a:lnSpc>
              <a:spcBef>
                <a:spcPts val="0"/>
              </a:spcBef>
              <a:spcAft>
                <a:spcPts val="0"/>
              </a:spcAft>
              <a:buSzPts val="1400"/>
              <a:buNone/>
            </a:pPr>
            <a:r>
              <a:rPr lang="en-US" sz="1400" b="1"/>
              <a:t>(</a:t>
            </a:r>
            <a:r>
              <a:rPr lang="en-US" b="1"/>
              <a:t>Îndrumătorii pot insista pe acest slide în numirea și identificarea fiecărui obiect prezent în imagine.</a:t>
            </a:r>
            <a:endParaRPr b="1"/>
          </a:p>
          <a:p>
            <a:pPr marL="0" lvl="0" indent="0" algn="l" rtl="0">
              <a:lnSpc>
                <a:spcPct val="100000"/>
              </a:lnSpc>
              <a:spcBef>
                <a:spcPts val="0"/>
              </a:spcBef>
              <a:spcAft>
                <a:spcPts val="0"/>
              </a:spcAft>
              <a:buSzPts val="1400"/>
              <a:buNone/>
            </a:pPr>
            <a:r>
              <a:rPr lang="en-US" b="1"/>
              <a:t>Prezentarea se întrerupe după acest slide, pentru a fi înmânat fiecărei echipe câte un plan de cameră)</a:t>
            </a:r>
            <a:endParaRPr/>
          </a:p>
        </p:txBody>
      </p:sp>
      <p:sp>
        <p:nvSpPr>
          <p:cNvPr id="73" name="Google Shape;7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(se reia prezentarea)</a:t>
            </a:r>
            <a:endParaRPr b="1"/>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De ce construiesc, de fapt? Ca să fiu adăpostit de vremea de afară… să mă simt confortabil înăuntru.</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Când, de fapt, ne simțim confortabil? ce înseamnă confortul pentru fiecare din noi?</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79" name="Google Shape;7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98d01d5ea3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 name="Google Shape;84;g298d01d5ea3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 - voi când vă simțiți mai confortabil? Iarna – vă e mai cald cu pufoaică sau cu tricou? </a:t>
            </a:r>
            <a:endParaRPr/>
          </a:p>
          <a:p>
            <a:pPr marL="0" lvl="0" indent="0" algn="l" rtl="0">
              <a:lnSpc>
                <a:spcPct val="100000"/>
              </a:lnSpc>
              <a:spcBef>
                <a:spcPts val="0"/>
              </a:spcBef>
              <a:spcAft>
                <a:spcPts val="0"/>
              </a:spcAft>
              <a:buSzPts val="1400"/>
              <a:buNone/>
            </a:pPr>
            <a:r>
              <a:rPr lang="en-US"/>
              <a:t>… </a:t>
            </a:r>
            <a:endParaRPr/>
          </a:p>
          <a:p>
            <a:pPr marL="0" lvl="0" indent="0" algn="l" rtl="0">
              <a:lnSpc>
                <a:spcPct val="100000"/>
              </a:lnSpc>
              <a:spcBef>
                <a:spcPts val="0"/>
              </a:spcBef>
              <a:spcAft>
                <a:spcPts val="0"/>
              </a:spcAft>
              <a:buSzPts val="1400"/>
              <a:buNone/>
            </a:pPr>
            <a:r>
              <a:rPr lang="en-US" i="1"/>
              <a:t>Deci cu haine groase</a:t>
            </a:r>
            <a:r>
              <a:rPr lang="en-US"/>
              <a:t> – așa trebuie să construim și casele, cu pereți groși să ne țină de cald.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5" name="Google Shape;85;g298d01d5ea3_0_1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
        <p:cNvGrpSpPr/>
        <p:nvPr/>
      </p:nvGrpSpPr>
      <p:grpSpPr>
        <a:xfrm>
          <a:off x="0" y="0"/>
          <a:ext cx="0" cy="0"/>
          <a:chOff x="0" y="0"/>
          <a:chExt cx="0" cy="0"/>
        </a:xfrm>
      </p:grpSpPr>
      <p:pic>
        <p:nvPicPr>
          <p:cNvPr id="12" name="Google Shape;12;p5"/>
          <p:cNvPicPr preferRelativeResize="0"/>
          <p:nvPr/>
        </p:nvPicPr>
        <p:blipFill rotWithShape="1">
          <a:blip r:embed="rId3">
            <a:alphaModFix/>
          </a:blip>
          <a:srcRect/>
          <a:stretch/>
        </p:blipFill>
        <p:spPr>
          <a:xfrm>
            <a:off x="0" y="6316025"/>
            <a:ext cx="12192000" cy="33303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sv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5.jpg"/><Relationship Id="rId4" Type="http://schemas.openxmlformats.org/officeDocument/2006/relationships/image" Target="../media/image33.svg"/></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3.sv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jpg"/><Relationship Id="rId4" Type="http://schemas.openxmlformats.org/officeDocument/2006/relationships/image" Target="../media/image6.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
        <p:cNvGrpSpPr/>
        <p:nvPr/>
      </p:nvGrpSpPr>
      <p:grpSpPr>
        <a:xfrm>
          <a:off x="0" y="0"/>
          <a:ext cx="0" cy="0"/>
          <a:chOff x="0" y="0"/>
          <a:chExt cx="0" cy="0"/>
        </a:xfrm>
      </p:grpSpPr>
      <p:sp>
        <p:nvSpPr>
          <p:cNvPr id="19" name="Google Shape;19;p1"/>
          <p:cNvSpPr txBox="1"/>
          <p:nvPr/>
        </p:nvSpPr>
        <p:spPr>
          <a:xfrm>
            <a:off x="4238624" y="5086359"/>
            <a:ext cx="3714750" cy="33881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1400" b="0" i="0" u="none" strike="noStrike" cap="none">
                <a:solidFill>
                  <a:schemeClr val="dk1"/>
                </a:solidFill>
                <a:latin typeface="Calibri"/>
                <a:ea typeface="Calibri"/>
                <a:cs typeface="Calibri"/>
                <a:sym typeface="Calibri"/>
              </a:rPr>
              <a:t>Zina MACRI, Vera MARIN, Lucian CĂLUGĂRESCU</a:t>
            </a:r>
            <a:endParaRPr sz="1400" b="0" i="0" u="none" strike="noStrike" cap="none">
              <a:solidFill>
                <a:schemeClr val="dk1"/>
              </a:solidFill>
              <a:latin typeface="Calibri"/>
              <a:ea typeface="Calibri"/>
              <a:cs typeface="Calibri"/>
              <a:sym typeface="Calibri"/>
            </a:endParaRPr>
          </a:p>
        </p:txBody>
      </p:sp>
      <p:pic>
        <p:nvPicPr>
          <p:cNvPr id="20" name="Google Shape;20;p1"/>
          <p:cNvPicPr preferRelativeResize="0"/>
          <p:nvPr/>
        </p:nvPicPr>
        <p:blipFill rotWithShape="1">
          <a:blip r:embed="rId3">
            <a:alphaModFix/>
          </a:blip>
          <a:srcRect/>
          <a:stretch/>
        </p:blipFill>
        <p:spPr>
          <a:xfrm>
            <a:off x="631983" y="397328"/>
            <a:ext cx="10928033" cy="733425"/>
          </a:xfrm>
          <a:prstGeom prst="rect">
            <a:avLst/>
          </a:prstGeom>
          <a:noFill/>
          <a:ln>
            <a:noFill/>
          </a:ln>
        </p:spPr>
      </p:pic>
      <p:pic>
        <p:nvPicPr>
          <p:cNvPr id="21" name="Google Shape;21;p1"/>
          <p:cNvPicPr preferRelativeResize="0"/>
          <p:nvPr/>
        </p:nvPicPr>
        <p:blipFill rotWithShape="1">
          <a:blip r:embed="rId4">
            <a:alphaModFix/>
          </a:blip>
          <a:srcRect/>
          <a:stretch/>
        </p:blipFill>
        <p:spPr>
          <a:xfrm>
            <a:off x="10544648" y="5425169"/>
            <a:ext cx="941142" cy="583746"/>
          </a:xfrm>
          <a:prstGeom prst="rect">
            <a:avLst/>
          </a:prstGeom>
          <a:noFill/>
          <a:ln>
            <a:noFill/>
          </a:ln>
        </p:spPr>
      </p:pic>
      <p:pic>
        <p:nvPicPr>
          <p:cNvPr id="22" name="Google Shape;22;p1"/>
          <p:cNvPicPr preferRelativeResize="0"/>
          <p:nvPr/>
        </p:nvPicPr>
        <p:blipFill rotWithShape="1">
          <a:blip r:embed="rId5">
            <a:alphaModFix/>
          </a:blip>
          <a:srcRect/>
          <a:stretch/>
        </p:blipFill>
        <p:spPr>
          <a:xfrm>
            <a:off x="3503837" y="2384139"/>
            <a:ext cx="4593119" cy="2235318"/>
          </a:xfrm>
          <a:prstGeom prst="rect">
            <a:avLst/>
          </a:prstGeom>
          <a:noFill/>
          <a:ln>
            <a:noFill/>
          </a:ln>
        </p:spPr>
      </p:pic>
      <p:sp>
        <p:nvSpPr>
          <p:cNvPr id="23" name="Google Shape;23;p1"/>
          <p:cNvSpPr txBox="1"/>
          <p:nvPr/>
        </p:nvSpPr>
        <p:spPr>
          <a:xfrm>
            <a:off x="631983" y="6319161"/>
            <a:ext cx="10928033"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US" sz="700" b="0" i="0" u="none" strike="noStrike" cap="none">
                <a:solidFill>
                  <a:srgbClr val="000000"/>
                </a:solidFill>
                <a:latin typeface="Arial"/>
                <a:ea typeface="Arial"/>
                <a:cs typeface="Arial"/>
                <a:sym typeface="Arial"/>
              </a:rPr>
              <a:t>Sprijinit cu grant din partea Islandei, Liechtenstein și Norvegiei, prin granturile SEE 2014 - 2021, în cadrul proiectului „Energy literacy for an efficient and sustainable Romania. Transversal knowledge transfer and awareness raising between Romania and Norway.“ (ELES)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g298d01d5ea3_0_171"/>
          <p:cNvPicPr preferRelativeResize="0"/>
          <p:nvPr/>
        </p:nvPicPr>
        <p:blipFill rotWithShape="1">
          <a:blip r:embed="rId3">
            <a:alphaModFix/>
          </a:blip>
          <a:srcRect l="13081"/>
          <a:stretch/>
        </p:blipFill>
        <p:spPr>
          <a:xfrm>
            <a:off x="7005887" y="795053"/>
            <a:ext cx="5033501" cy="3859424"/>
          </a:xfrm>
          <a:prstGeom prst="rect">
            <a:avLst/>
          </a:prstGeom>
          <a:noFill/>
          <a:ln>
            <a:noFill/>
          </a:ln>
        </p:spPr>
      </p:pic>
      <p:pic>
        <p:nvPicPr>
          <p:cNvPr id="95" name="Google Shape;95;g298d01d5ea3_0_171"/>
          <p:cNvPicPr preferRelativeResize="0"/>
          <p:nvPr/>
        </p:nvPicPr>
        <p:blipFill rotWithShape="1">
          <a:blip r:embed="rId4">
            <a:alphaModFix/>
          </a:blip>
          <a:srcRect/>
          <a:stretch/>
        </p:blipFill>
        <p:spPr>
          <a:xfrm>
            <a:off x="152612" y="795053"/>
            <a:ext cx="6723838" cy="4577813"/>
          </a:xfrm>
          <a:prstGeom prst="rect">
            <a:avLst/>
          </a:prstGeom>
          <a:noFill/>
          <a:ln>
            <a:noFill/>
          </a:ln>
        </p:spPr>
      </p:pic>
      <p:sp>
        <p:nvSpPr>
          <p:cNvPr id="96" name="Google Shape;96;g298d01d5ea3_0_171"/>
          <p:cNvSpPr txBox="1"/>
          <p:nvPr/>
        </p:nvSpPr>
        <p:spPr>
          <a:xfrm>
            <a:off x="7550824" y="5331173"/>
            <a:ext cx="3764265" cy="800686"/>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900"/>
              <a:buFont typeface="Arial"/>
              <a:buNone/>
            </a:pPr>
            <a:r>
              <a:rPr lang="en-US" sz="3900" b="1" i="0" u="none" strike="noStrike" cap="none">
                <a:solidFill>
                  <a:schemeClr val="dk1"/>
                </a:solidFill>
                <a:latin typeface="Arial"/>
                <a:ea typeface="Arial"/>
                <a:cs typeface="Arial"/>
                <a:sym typeface="Arial"/>
              </a:rPr>
              <a:t>Termoizolație?</a:t>
            </a:r>
            <a:endParaRPr sz="5500" b="1" i="0" u="none" strike="noStrike" cap="non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4"/>
          <p:cNvPicPr preferRelativeResize="0"/>
          <p:nvPr/>
        </p:nvPicPr>
        <p:blipFill rotWithShape="1">
          <a:blip r:embed="rId3">
            <a:alphaModFix/>
          </a:blip>
          <a:srcRect l="54532" t="4196" r="2890"/>
          <a:stretch/>
        </p:blipFill>
        <p:spPr>
          <a:xfrm>
            <a:off x="466155" y="1077879"/>
            <a:ext cx="3401076" cy="4539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g298d01d5ea3_0_189"/>
          <p:cNvPicPr preferRelativeResize="0"/>
          <p:nvPr/>
        </p:nvPicPr>
        <p:blipFill rotWithShape="1">
          <a:blip r:embed="rId3">
            <a:alphaModFix/>
          </a:blip>
          <a:srcRect l="54532" t="4196" r="2890"/>
          <a:stretch/>
        </p:blipFill>
        <p:spPr>
          <a:xfrm>
            <a:off x="466155" y="1077879"/>
            <a:ext cx="3401076" cy="4539900"/>
          </a:xfrm>
          <a:prstGeom prst="rect">
            <a:avLst/>
          </a:prstGeom>
          <a:noFill/>
          <a:ln>
            <a:noFill/>
          </a:ln>
        </p:spPr>
      </p:pic>
      <p:pic>
        <p:nvPicPr>
          <p:cNvPr id="109" name="Google Shape;109;g298d01d5ea3_0_189"/>
          <p:cNvPicPr preferRelativeResize="0"/>
          <p:nvPr/>
        </p:nvPicPr>
        <p:blipFill rotWithShape="1">
          <a:blip r:embed="rId4">
            <a:alphaModFix/>
          </a:blip>
          <a:srcRect/>
          <a:stretch/>
        </p:blipFill>
        <p:spPr>
          <a:xfrm>
            <a:off x="3973112" y="224631"/>
            <a:ext cx="4952550" cy="2785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g298d01d5ea3_0_198"/>
          <p:cNvPicPr preferRelativeResize="0"/>
          <p:nvPr/>
        </p:nvPicPr>
        <p:blipFill rotWithShape="1">
          <a:blip r:embed="rId3">
            <a:alphaModFix/>
          </a:blip>
          <a:srcRect l="54532" t="4196" r="2890"/>
          <a:stretch/>
        </p:blipFill>
        <p:spPr>
          <a:xfrm>
            <a:off x="466155" y="1077879"/>
            <a:ext cx="3401076" cy="4539900"/>
          </a:xfrm>
          <a:prstGeom prst="rect">
            <a:avLst/>
          </a:prstGeom>
          <a:noFill/>
          <a:ln>
            <a:noFill/>
          </a:ln>
        </p:spPr>
      </p:pic>
      <p:pic>
        <p:nvPicPr>
          <p:cNvPr id="116" name="Google Shape;116;g298d01d5ea3_0_198"/>
          <p:cNvPicPr preferRelativeResize="0"/>
          <p:nvPr/>
        </p:nvPicPr>
        <p:blipFill rotWithShape="1">
          <a:blip r:embed="rId4">
            <a:alphaModFix/>
          </a:blip>
          <a:srcRect/>
          <a:stretch/>
        </p:blipFill>
        <p:spPr>
          <a:xfrm>
            <a:off x="3973112" y="224631"/>
            <a:ext cx="4952550" cy="2785800"/>
          </a:xfrm>
          <a:prstGeom prst="rect">
            <a:avLst/>
          </a:prstGeom>
          <a:noFill/>
          <a:ln>
            <a:noFill/>
          </a:ln>
        </p:spPr>
      </p:pic>
      <p:pic>
        <p:nvPicPr>
          <p:cNvPr id="117" name="Google Shape;117;g298d01d5ea3_0_198"/>
          <p:cNvPicPr preferRelativeResize="0"/>
          <p:nvPr/>
        </p:nvPicPr>
        <p:blipFill rotWithShape="1">
          <a:blip r:embed="rId5">
            <a:alphaModFix/>
          </a:blip>
          <a:srcRect/>
          <a:stretch/>
        </p:blipFill>
        <p:spPr>
          <a:xfrm>
            <a:off x="7045947" y="3126954"/>
            <a:ext cx="4737440" cy="315750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g298d01d5ea3_0_4"/>
          <p:cNvPicPr preferRelativeResize="0"/>
          <p:nvPr/>
        </p:nvPicPr>
        <p:blipFill rotWithShape="1">
          <a:blip r:embed="rId3">
            <a:alphaModFix/>
          </a:blip>
          <a:srcRect/>
          <a:stretch/>
        </p:blipFill>
        <p:spPr>
          <a:xfrm>
            <a:off x="635191" y="612699"/>
            <a:ext cx="4293226" cy="536652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g298d01d5ea3_0_210"/>
          <p:cNvPicPr preferRelativeResize="0"/>
          <p:nvPr/>
        </p:nvPicPr>
        <p:blipFill rotWithShape="1">
          <a:blip r:embed="rId3">
            <a:alphaModFix/>
          </a:blip>
          <a:srcRect/>
          <a:stretch/>
        </p:blipFill>
        <p:spPr>
          <a:xfrm>
            <a:off x="635191" y="612699"/>
            <a:ext cx="4293226" cy="5366520"/>
          </a:xfrm>
          <a:prstGeom prst="rect">
            <a:avLst/>
          </a:prstGeom>
          <a:noFill/>
          <a:ln>
            <a:noFill/>
          </a:ln>
        </p:spPr>
      </p:pic>
      <p:pic>
        <p:nvPicPr>
          <p:cNvPr id="130" name="Google Shape;130;g298d01d5ea3_0_210"/>
          <p:cNvPicPr preferRelativeResize="0"/>
          <p:nvPr/>
        </p:nvPicPr>
        <p:blipFill rotWithShape="1">
          <a:blip r:embed="rId4">
            <a:alphaModFix/>
          </a:blip>
          <a:srcRect/>
          <a:stretch/>
        </p:blipFill>
        <p:spPr>
          <a:xfrm>
            <a:off x="5520500" y="332029"/>
            <a:ext cx="4243604" cy="283190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g298d01d5ea3_0_219"/>
          <p:cNvPicPr preferRelativeResize="0"/>
          <p:nvPr/>
        </p:nvPicPr>
        <p:blipFill rotWithShape="1">
          <a:blip r:embed="rId3">
            <a:alphaModFix/>
          </a:blip>
          <a:srcRect/>
          <a:stretch/>
        </p:blipFill>
        <p:spPr>
          <a:xfrm>
            <a:off x="635191" y="612699"/>
            <a:ext cx="4293226" cy="5366520"/>
          </a:xfrm>
          <a:prstGeom prst="rect">
            <a:avLst/>
          </a:prstGeom>
          <a:noFill/>
          <a:ln>
            <a:noFill/>
          </a:ln>
        </p:spPr>
      </p:pic>
      <p:pic>
        <p:nvPicPr>
          <p:cNvPr id="137" name="Google Shape;137;g298d01d5ea3_0_219"/>
          <p:cNvPicPr preferRelativeResize="0"/>
          <p:nvPr/>
        </p:nvPicPr>
        <p:blipFill rotWithShape="1">
          <a:blip r:embed="rId4">
            <a:alphaModFix/>
          </a:blip>
          <a:srcRect/>
          <a:stretch/>
        </p:blipFill>
        <p:spPr>
          <a:xfrm>
            <a:off x="5520500" y="332029"/>
            <a:ext cx="4243604" cy="2831904"/>
          </a:xfrm>
          <a:prstGeom prst="rect">
            <a:avLst/>
          </a:prstGeom>
          <a:noFill/>
          <a:ln>
            <a:noFill/>
          </a:ln>
        </p:spPr>
      </p:pic>
      <p:pic>
        <p:nvPicPr>
          <p:cNvPr id="138" name="Google Shape;138;g298d01d5ea3_0_219"/>
          <p:cNvPicPr preferRelativeResize="0"/>
          <p:nvPr/>
        </p:nvPicPr>
        <p:blipFill rotWithShape="1">
          <a:blip r:embed="rId5">
            <a:alphaModFix/>
          </a:blip>
          <a:srcRect/>
          <a:stretch/>
        </p:blipFill>
        <p:spPr>
          <a:xfrm>
            <a:off x="7327543" y="3458336"/>
            <a:ext cx="4231655" cy="2818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g298d01d5ea3_0_16"/>
          <p:cNvPicPr preferRelativeResize="0"/>
          <p:nvPr/>
        </p:nvPicPr>
        <p:blipFill rotWithShape="1">
          <a:blip r:embed="rId3">
            <a:alphaModFix/>
          </a:blip>
          <a:srcRect/>
          <a:stretch/>
        </p:blipFill>
        <p:spPr>
          <a:xfrm>
            <a:off x="1005825" y="159475"/>
            <a:ext cx="4462350" cy="59474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g298d01d5ea3_0_250"/>
          <p:cNvPicPr preferRelativeResize="0"/>
          <p:nvPr/>
        </p:nvPicPr>
        <p:blipFill rotWithShape="1">
          <a:blip r:embed="rId3">
            <a:alphaModFix/>
          </a:blip>
          <a:srcRect/>
          <a:stretch/>
        </p:blipFill>
        <p:spPr>
          <a:xfrm>
            <a:off x="492392" y="252382"/>
            <a:ext cx="4462350" cy="5947474"/>
          </a:xfrm>
          <a:prstGeom prst="rect">
            <a:avLst/>
          </a:prstGeom>
          <a:noFill/>
          <a:ln>
            <a:noFill/>
          </a:ln>
        </p:spPr>
      </p:pic>
      <p:pic>
        <p:nvPicPr>
          <p:cNvPr id="151" name="Google Shape;151;g298d01d5ea3_0_250"/>
          <p:cNvPicPr preferRelativeResize="0"/>
          <p:nvPr/>
        </p:nvPicPr>
        <p:blipFill rotWithShape="1">
          <a:blip r:embed="rId4">
            <a:alphaModFix/>
          </a:blip>
          <a:srcRect/>
          <a:stretch/>
        </p:blipFill>
        <p:spPr>
          <a:xfrm>
            <a:off x="6424114" y="252383"/>
            <a:ext cx="4392211" cy="59474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g298d01d5ea3_0_228"/>
          <p:cNvPicPr preferRelativeResize="0"/>
          <p:nvPr/>
        </p:nvPicPr>
        <p:blipFill rotWithShape="1">
          <a:blip r:embed="rId3">
            <a:alphaModFix/>
          </a:blip>
          <a:srcRect/>
          <a:stretch/>
        </p:blipFill>
        <p:spPr>
          <a:xfrm>
            <a:off x="5149623" y="1166300"/>
            <a:ext cx="6787453" cy="3821336"/>
          </a:xfrm>
          <a:prstGeom prst="rect">
            <a:avLst/>
          </a:prstGeom>
          <a:noFill/>
          <a:ln>
            <a:noFill/>
          </a:ln>
        </p:spPr>
      </p:pic>
      <p:pic>
        <p:nvPicPr>
          <p:cNvPr id="158" name="Google Shape;158;g298d01d5ea3_0_228"/>
          <p:cNvPicPr preferRelativeResize="0"/>
          <p:nvPr/>
        </p:nvPicPr>
        <p:blipFill rotWithShape="1">
          <a:blip r:embed="rId4">
            <a:alphaModFix/>
          </a:blip>
          <a:srcRect/>
          <a:stretch/>
        </p:blipFill>
        <p:spPr>
          <a:xfrm>
            <a:off x="492392" y="252382"/>
            <a:ext cx="4462350" cy="59474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pic>
        <p:nvPicPr>
          <p:cNvPr id="29" name="Google Shape;29;g298d01d5ea3_0_82" descr="Model Making in Architecture: Why Does it Matter? - BUILD Magazine"/>
          <p:cNvPicPr preferRelativeResize="0"/>
          <p:nvPr/>
        </p:nvPicPr>
        <p:blipFill rotWithShape="1">
          <a:blip r:embed="rId3">
            <a:alphaModFix/>
          </a:blip>
          <a:srcRect t="2974" b="6791"/>
          <a:stretch/>
        </p:blipFill>
        <p:spPr>
          <a:xfrm>
            <a:off x="0" y="0"/>
            <a:ext cx="12192001" cy="6188076"/>
          </a:xfrm>
          <a:prstGeom prst="rect">
            <a:avLst/>
          </a:prstGeom>
          <a:noFill/>
          <a:ln>
            <a:noFill/>
          </a:ln>
        </p:spPr>
      </p:pic>
      <p:pic>
        <p:nvPicPr>
          <p:cNvPr id="30" name="Google Shape;30;g298d01d5ea3_0_82"/>
          <p:cNvPicPr preferRelativeResize="0"/>
          <p:nvPr/>
        </p:nvPicPr>
        <p:blipFill rotWithShape="1">
          <a:blip r:embed="rId4">
            <a:alphaModFix/>
          </a:blip>
          <a:srcRect/>
          <a:stretch/>
        </p:blipFill>
        <p:spPr>
          <a:xfrm>
            <a:off x="10018451" y="367845"/>
            <a:ext cx="1448288" cy="221945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g298d01d5ea3_0_28"/>
          <p:cNvPicPr preferRelativeResize="0"/>
          <p:nvPr/>
        </p:nvPicPr>
        <p:blipFill rotWithShape="1">
          <a:blip r:embed="rId3">
            <a:alphaModFix/>
          </a:blip>
          <a:srcRect/>
          <a:stretch/>
        </p:blipFill>
        <p:spPr>
          <a:xfrm>
            <a:off x="664863" y="1166300"/>
            <a:ext cx="3867150" cy="3876675"/>
          </a:xfrm>
          <a:prstGeom prst="rect">
            <a:avLst/>
          </a:prstGeom>
          <a:noFill/>
          <a:ln>
            <a:noFill/>
          </a:ln>
        </p:spPr>
      </p:pic>
      <p:pic>
        <p:nvPicPr>
          <p:cNvPr id="165" name="Google Shape;165;g298d01d5ea3_0_28"/>
          <p:cNvPicPr preferRelativeResize="0"/>
          <p:nvPr/>
        </p:nvPicPr>
        <p:blipFill rotWithShape="1">
          <a:blip r:embed="rId4">
            <a:alphaModFix/>
          </a:blip>
          <a:srcRect/>
          <a:stretch/>
        </p:blipFill>
        <p:spPr>
          <a:xfrm>
            <a:off x="5149623" y="1166300"/>
            <a:ext cx="6787453" cy="382133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g298d01d5ea3_0_46"/>
          <p:cNvPicPr preferRelativeResize="0"/>
          <p:nvPr/>
        </p:nvPicPr>
        <p:blipFill rotWithShape="1">
          <a:blip r:embed="rId3">
            <a:alphaModFix/>
          </a:blip>
          <a:srcRect/>
          <a:stretch/>
        </p:blipFill>
        <p:spPr>
          <a:xfrm>
            <a:off x="562393" y="738365"/>
            <a:ext cx="5634208" cy="317982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g298d01d5ea3_0_56"/>
          <p:cNvPicPr preferRelativeResize="0"/>
          <p:nvPr/>
        </p:nvPicPr>
        <p:blipFill rotWithShape="1">
          <a:blip r:embed="rId3">
            <a:alphaModFix/>
          </a:blip>
          <a:srcRect/>
          <a:stretch/>
        </p:blipFill>
        <p:spPr>
          <a:xfrm>
            <a:off x="562393" y="738365"/>
            <a:ext cx="5634208" cy="3179823"/>
          </a:xfrm>
          <a:prstGeom prst="rect">
            <a:avLst/>
          </a:prstGeom>
          <a:noFill/>
          <a:ln>
            <a:noFill/>
          </a:ln>
        </p:spPr>
      </p:pic>
      <p:pic>
        <p:nvPicPr>
          <p:cNvPr id="178" name="Google Shape;178;g298d01d5ea3_0_56"/>
          <p:cNvPicPr preferRelativeResize="0"/>
          <p:nvPr/>
        </p:nvPicPr>
        <p:blipFill rotWithShape="1">
          <a:blip r:embed="rId4">
            <a:alphaModFix/>
          </a:blip>
          <a:srcRect l="1139" t="1454" r="910" b="2874"/>
          <a:stretch/>
        </p:blipFill>
        <p:spPr>
          <a:xfrm>
            <a:off x="6816436" y="3144167"/>
            <a:ext cx="4205262" cy="273831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g298d01d5ea3_0_64"/>
          <p:cNvPicPr preferRelativeResize="0"/>
          <p:nvPr/>
        </p:nvPicPr>
        <p:blipFill rotWithShape="1">
          <a:blip r:embed="rId3">
            <a:alphaModFix/>
          </a:blip>
          <a:srcRect/>
          <a:stretch/>
        </p:blipFill>
        <p:spPr>
          <a:xfrm>
            <a:off x="3408120" y="505575"/>
            <a:ext cx="5520825" cy="5175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g298d01d5ea3_0_74"/>
          <p:cNvPicPr preferRelativeResize="0"/>
          <p:nvPr/>
        </p:nvPicPr>
        <p:blipFill rotWithShape="1">
          <a:blip r:embed="rId3">
            <a:alphaModFix/>
          </a:blip>
          <a:srcRect/>
          <a:stretch/>
        </p:blipFill>
        <p:spPr>
          <a:xfrm>
            <a:off x="3295230" y="454347"/>
            <a:ext cx="5601540" cy="560154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3" name="Graphic 2">
            <a:extLst>
              <a:ext uri="{FF2B5EF4-FFF2-40B4-BE49-F238E27FC236}">
                <a16:creationId xmlns:a16="http://schemas.microsoft.com/office/drawing/2014/main" id="{762D65BC-BAC7-1814-E54C-58C3CFBC07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0805" y="174361"/>
            <a:ext cx="7880050" cy="6211148"/>
          </a:xfrm>
          <a:prstGeom prst="rect">
            <a:avLst/>
          </a:prstGeom>
        </p:spPr>
      </p:pic>
      <p:pic>
        <p:nvPicPr>
          <p:cNvPr id="197" name="Google Shape;197;g298d01d5ea3_0_236"/>
          <p:cNvPicPr preferRelativeResize="0"/>
          <p:nvPr/>
        </p:nvPicPr>
        <p:blipFill rotWithShape="1">
          <a:blip r:embed="rId5">
            <a:alphaModFix/>
          </a:blip>
          <a:srcRect/>
          <a:stretch/>
        </p:blipFill>
        <p:spPr>
          <a:xfrm>
            <a:off x="8677772" y="868687"/>
            <a:ext cx="1271499" cy="1967891"/>
          </a:xfrm>
          <a:prstGeom prst="rect">
            <a:avLst/>
          </a:prstGeom>
          <a:noFill/>
          <a:ln>
            <a:noFill/>
          </a:ln>
          <a:effectLst>
            <a:outerShdw blurRad="63500" sx="102000" sy="102000" algn="ctr" rotWithShape="0">
              <a:srgbClr val="000000">
                <a:alpha val="40000"/>
              </a:srgbClr>
            </a:outerShdw>
          </a:effectLst>
        </p:spPr>
      </p:pic>
      <p:pic>
        <p:nvPicPr>
          <p:cNvPr id="198" name="Google Shape;198;g298d01d5ea3_0_236"/>
          <p:cNvPicPr preferRelativeResize="0"/>
          <p:nvPr/>
        </p:nvPicPr>
        <p:blipFill rotWithShape="1">
          <a:blip r:embed="rId6">
            <a:alphaModFix/>
          </a:blip>
          <a:srcRect/>
          <a:stretch/>
        </p:blipFill>
        <p:spPr>
          <a:xfrm>
            <a:off x="9155435" y="1255556"/>
            <a:ext cx="1281234" cy="1976873"/>
          </a:xfrm>
          <a:prstGeom prst="rect">
            <a:avLst/>
          </a:prstGeom>
          <a:noFill/>
          <a:ln>
            <a:noFill/>
          </a:ln>
          <a:effectLst>
            <a:outerShdw blurRad="63500" sx="102000" sy="102000" algn="ctr" rotWithShape="0">
              <a:srgbClr val="000000">
                <a:alpha val="40000"/>
              </a:srgbClr>
            </a:outerShdw>
          </a:effectLst>
        </p:spPr>
      </p:pic>
      <p:pic>
        <p:nvPicPr>
          <p:cNvPr id="199" name="Google Shape;199;g298d01d5ea3_0_236"/>
          <p:cNvPicPr preferRelativeResize="0"/>
          <p:nvPr/>
        </p:nvPicPr>
        <p:blipFill rotWithShape="1">
          <a:blip r:embed="rId7">
            <a:alphaModFix/>
          </a:blip>
          <a:srcRect/>
          <a:stretch/>
        </p:blipFill>
        <p:spPr>
          <a:xfrm rot="-2">
            <a:off x="9591267" y="1591671"/>
            <a:ext cx="1281234" cy="1976873"/>
          </a:xfrm>
          <a:prstGeom prst="rect">
            <a:avLst/>
          </a:prstGeom>
          <a:noFill/>
          <a:ln>
            <a:noFill/>
          </a:ln>
          <a:effectLst>
            <a:outerShdw blurRad="63500" sx="102000" sy="102000" algn="ctr" rotWithShape="0">
              <a:srgbClr val="000000">
                <a:alpha val="40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5" name="Graphic 4">
            <a:extLst>
              <a:ext uri="{FF2B5EF4-FFF2-40B4-BE49-F238E27FC236}">
                <a16:creationId xmlns:a16="http://schemas.microsoft.com/office/drawing/2014/main" id="{505C088F-84A8-682A-E907-6C1C315953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0805" y="174361"/>
            <a:ext cx="7880050" cy="6211148"/>
          </a:xfrm>
          <a:prstGeom prst="rect">
            <a:avLst/>
          </a:prstGeom>
        </p:spPr>
      </p:pic>
      <p:pic>
        <p:nvPicPr>
          <p:cNvPr id="206" name="Google Shape;206;g2ddaea6b8fc_0_8"/>
          <p:cNvPicPr preferRelativeResize="0"/>
          <p:nvPr/>
        </p:nvPicPr>
        <p:blipFill rotWithShape="1">
          <a:blip r:embed="rId5">
            <a:alphaModFix/>
          </a:blip>
          <a:srcRect/>
          <a:stretch/>
        </p:blipFill>
        <p:spPr>
          <a:xfrm rot="1443345">
            <a:off x="7476910" y="3185856"/>
            <a:ext cx="1281234" cy="1976873"/>
          </a:xfrm>
          <a:prstGeom prst="rect">
            <a:avLst/>
          </a:prstGeom>
          <a:noFill/>
          <a:ln>
            <a:noFill/>
          </a:ln>
          <a:effectLst>
            <a:outerShdw blurRad="63500" sx="102000" sy="102000" algn="ctr" rotWithShape="0">
              <a:srgbClr val="000000">
                <a:alpha val="40000"/>
              </a:srgbClr>
            </a:outerShdw>
          </a:effectLst>
        </p:spPr>
      </p:pic>
      <p:pic>
        <p:nvPicPr>
          <p:cNvPr id="207" name="Google Shape;207;g2ddaea6b8fc_0_8"/>
          <p:cNvPicPr preferRelativeResize="0"/>
          <p:nvPr/>
        </p:nvPicPr>
        <p:blipFill rotWithShape="1">
          <a:blip r:embed="rId6">
            <a:alphaModFix/>
          </a:blip>
          <a:srcRect/>
          <a:stretch/>
        </p:blipFill>
        <p:spPr>
          <a:xfrm rot="-1449069">
            <a:off x="6971222" y="535137"/>
            <a:ext cx="1271499" cy="1967890"/>
          </a:xfrm>
          <a:prstGeom prst="rect">
            <a:avLst/>
          </a:prstGeom>
          <a:noFill/>
          <a:ln>
            <a:noFill/>
          </a:ln>
          <a:effectLst>
            <a:outerShdw blurRad="63500" sx="102000" sy="102000" algn="ctr" rotWithShape="0">
              <a:srgbClr val="000000">
                <a:alpha val="40000"/>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4" name="Google Shape;214;g2ddaea6b8fc_0_0"/>
          <p:cNvPicPr preferRelativeResize="0"/>
          <p:nvPr/>
        </p:nvPicPr>
        <p:blipFill rotWithShape="1">
          <a:blip r:embed="rId3">
            <a:alphaModFix/>
          </a:blip>
          <a:srcRect/>
          <a:stretch/>
        </p:blipFill>
        <p:spPr>
          <a:xfrm rot="-2">
            <a:off x="8907867" y="812371"/>
            <a:ext cx="1281234" cy="1976873"/>
          </a:xfrm>
          <a:prstGeom prst="rect">
            <a:avLst/>
          </a:prstGeom>
          <a:noFill/>
          <a:ln>
            <a:noFill/>
          </a:ln>
          <a:effectLst>
            <a:outerShdw blurRad="63500" sx="102000" sy="102000" algn="ctr" rotWithShape="0">
              <a:srgbClr val="000000">
                <a:alpha val="40000"/>
              </a:srgbClr>
            </a:outerShdw>
          </a:effectLst>
        </p:spPr>
      </p:pic>
      <p:pic>
        <p:nvPicPr>
          <p:cNvPr id="4" name="Graphic 3">
            <a:extLst>
              <a:ext uri="{FF2B5EF4-FFF2-40B4-BE49-F238E27FC236}">
                <a16:creationId xmlns:a16="http://schemas.microsoft.com/office/drawing/2014/main" id="{5DD1109A-6F20-3954-F4AC-6BEB61EA9D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0805" y="174361"/>
            <a:ext cx="7880050" cy="62111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
        <p:cNvGrpSpPr/>
        <p:nvPr/>
      </p:nvGrpSpPr>
      <p:grpSpPr>
        <a:xfrm>
          <a:off x="0" y="0"/>
          <a:ext cx="0" cy="0"/>
          <a:chOff x="0" y="0"/>
          <a:chExt cx="0" cy="0"/>
        </a:xfrm>
      </p:grpSpPr>
      <p:pic>
        <p:nvPicPr>
          <p:cNvPr id="36" name="Google Shape;36;g298d01d5ea3_0_96" descr="Model Making in Architecture: Why Does it Matter? - BUILD Magazine"/>
          <p:cNvPicPr preferRelativeResize="0"/>
          <p:nvPr/>
        </p:nvPicPr>
        <p:blipFill rotWithShape="1">
          <a:blip r:embed="rId3">
            <a:alphaModFix amt="50000"/>
          </a:blip>
          <a:srcRect t="2974" b="6791"/>
          <a:stretch/>
        </p:blipFill>
        <p:spPr>
          <a:xfrm>
            <a:off x="0" y="0"/>
            <a:ext cx="12192001" cy="6188076"/>
          </a:xfrm>
          <a:prstGeom prst="rect">
            <a:avLst/>
          </a:prstGeom>
          <a:noFill/>
          <a:ln>
            <a:noFill/>
          </a:ln>
        </p:spPr>
      </p:pic>
      <p:pic>
        <p:nvPicPr>
          <p:cNvPr id="37" name="Google Shape;37;g298d01d5ea3_0_96"/>
          <p:cNvPicPr preferRelativeResize="0"/>
          <p:nvPr/>
        </p:nvPicPr>
        <p:blipFill rotWithShape="1">
          <a:blip r:embed="rId4">
            <a:alphaModFix/>
          </a:blip>
          <a:srcRect/>
          <a:stretch/>
        </p:blipFill>
        <p:spPr>
          <a:xfrm>
            <a:off x="10018451" y="367845"/>
            <a:ext cx="1448288" cy="2219454"/>
          </a:xfrm>
          <a:prstGeom prst="rect">
            <a:avLst/>
          </a:prstGeom>
          <a:noFill/>
          <a:ln>
            <a:noFill/>
          </a:ln>
        </p:spPr>
      </p:pic>
      <p:pic>
        <p:nvPicPr>
          <p:cNvPr id="38" name="Google Shape;38;g298d01d5ea3_0_96"/>
          <p:cNvPicPr preferRelativeResize="0"/>
          <p:nvPr/>
        </p:nvPicPr>
        <p:blipFill rotWithShape="1">
          <a:blip r:embed="rId5">
            <a:alphaModFix/>
          </a:blip>
          <a:srcRect/>
          <a:stretch/>
        </p:blipFill>
        <p:spPr>
          <a:xfrm>
            <a:off x="378074" y="976203"/>
            <a:ext cx="2672797" cy="189100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44" name="Google Shape;44;p17" descr="Model Making in Architecture: Why Does it Matter? - BUILD Magazine"/>
          <p:cNvPicPr preferRelativeResize="0"/>
          <p:nvPr/>
        </p:nvPicPr>
        <p:blipFill rotWithShape="1">
          <a:blip r:embed="rId3">
            <a:alphaModFix amt="50000"/>
          </a:blip>
          <a:srcRect t="2974" b="6791"/>
          <a:stretch/>
        </p:blipFill>
        <p:spPr>
          <a:xfrm>
            <a:off x="0" y="0"/>
            <a:ext cx="12192001" cy="6188076"/>
          </a:xfrm>
          <a:prstGeom prst="rect">
            <a:avLst/>
          </a:prstGeom>
          <a:noFill/>
          <a:ln>
            <a:noFill/>
          </a:ln>
        </p:spPr>
      </p:pic>
      <p:pic>
        <p:nvPicPr>
          <p:cNvPr id="45" name="Google Shape;45;p17"/>
          <p:cNvPicPr preferRelativeResize="0"/>
          <p:nvPr/>
        </p:nvPicPr>
        <p:blipFill rotWithShape="1">
          <a:blip r:embed="rId4">
            <a:alphaModFix/>
          </a:blip>
          <a:srcRect/>
          <a:stretch/>
        </p:blipFill>
        <p:spPr>
          <a:xfrm>
            <a:off x="10018451" y="367845"/>
            <a:ext cx="1448288" cy="2219454"/>
          </a:xfrm>
          <a:prstGeom prst="rect">
            <a:avLst/>
          </a:prstGeom>
          <a:noFill/>
          <a:ln>
            <a:noFill/>
          </a:ln>
        </p:spPr>
      </p:pic>
      <p:pic>
        <p:nvPicPr>
          <p:cNvPr id="46" name="Google Shape;46;p17"/>
          <p:cNvPicPr preferRelativeResize="0"/>
          <p:nvPr/>
        </p:nvPicPr>
        <p:blipFill rotWithShape="1">
          <a:blip r:embed="rId5">
            <a:alphaModFix/>
          </a:blip>
          <a:srcRect/>
          <a:stretch/>
        </p:blipFill>
        <p:spPr>
          <a:xfrm>
            <a:off x="1946459" y="3910533"/>
            <a:ext cx="2743206" cy="1804420"/>
          </a:xfrm>
          <a:prstGeom prst="rect">
            <a:avLst/>
          </a:prstGeom>
          <a:noFill/>
          <a:ln>
            <a:noFill/>
          </a:ln>
        </p:spPr>
      </p:pic>
      <p:pic>
        <p:nvPicPr>
          <p:cNvPr id="47" name="Google Shape;47;p17"/>
          <p:cNvPicPr preferRelativeResize="0"/>
          <p:nvPr/>
        </p:nvPicPr>
        <p:blipFill rotWithShape="1">
          <a:blip r:embed="rId6">
            <a:alphaModFix/>
          </a:blip>
          <a:srcRect/>
          <a:stretch/>
        </p:blipFill>
        <p:spPr>
          <a:xfrm>
            <a:off x="378074" y="976203"/>
            <a:ext cx="2672797" cy="189100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pic>
        <p:nvPicPr>
          <p:cNvPr id="53" name="Google Shape;53;p18" descr="Model Making in Architecture: Why Does it Matter? - BUILD Magazine"/>
          <p:cNvPicPr preferRelativeResize="0"/>
          <p:nvPr/>
        </p:nvPicPr>
        <p:blipFill rotWithShape="1">
          <a:blip r:embed="rId3">
            <a:alphaModFix amt="50000"/>
          </a:blip>
          <a:srcRect t="2974" b="6791"/>
          <a:stretch/>
        </p:blipFill>
        <p:spPr>
          <a:xfrm>
            <a:off x="0" y="0"/>
            <a:ext cx="12192001" cy="6188076"/>
          </a:xfrm>
          <a:prstGeom prst="rect">
            <a:avLst/>
          </a:prstGeom>
          <a:noFill/>
          <a:ln>
            <a:noFill/>
          </a:ln>
        </p:spPr>
      </p:pic>
      <p:pic>
        <p:nvPicPr>
          <p:cNvPr id="54" name="Google Shape;54;p18"/>
          <p:cNvPicPr preferRelativeResize="0"/>
          <p:nvPr/>
        </p:nvPicPr>
        <p:blipFill rotWithShape="1">
          <a:blip r:embed="rId4">
            <a:alphaModFix/>
          </a:blip>
          <a:srcRect/>
          <a:stretch/>
        </p:blipFill>
        <p:spPr>
          <a:xfrm>
            <a:off x="10018451" y="367845"/>
            <a:ext cx="1448288" cy="2219454"/>
          </a:xfrm>
          <a:prstGeom prst="rect">
            <a:avLst/>
          </a:prstGeom>
          <a:noFill/>
          <a:ln>
            <a:noFill/>
          </a:ln>
        </p:spPr>
      </p:pic>
      <p:pic>
        <p:nvPicPr>
          <p:cNvPr id="55" name="Google Shape;55;p18"/>
          <p:cNvPicPr preferRelativeResize="0"/>
          <p:nvPr/>
        </p:nvPicPr>
        <p:blipFill rotWithShape="1">
          <a:blip r:embed="rId5">
            <a:alphaModFix/>
          </a:blip>
          <a:srcRect/>
          <a:stretch/>
        </p:blipFill>
        <p:spPr>
          <a:xfrm>
            <a:off x="1946459" y="3910533"/>
            <a:ext cx="2743206" cy="1804420"/>
          </a:xfrm>
          <a:prstGeom prst="rect">
            <a:avLst/>
          </a:prstGeom>
          <a:noFill/>
          <a:ln>
            <a:noFill/>
          </a:ln>
        </p:spPr>
      </p:pic>
      <p:pic>
        <p:nvPicPr>
          <p:cNvPr id="56" name="Google Shape;56;p18"/>
          <p:cNvPicPr preferRelativeResize="0"/>
          <p:nvPr/>
        </p:nvPicPr>
        <p:blipFill rotWithShape="1">
          <a:blip r:embed="rId6">
            <a:alphaModFix/>
          </a:blip>
          <a:srcRect/>
          <a:stretch/>
        </p:blipFill>
        <p:spPr>
          <a:xfrm>
            <a:off x="378074" y="976203"/>
            <a:ext cx="2672797" cy="1891004"/>
          </a:xfrm>
          <a:prstGeom prst="rect">
            <a:avLst/>
          </a:prstGeom>
          <a:noFill/>
          <a:ln>
            <a:noFill/>
          </a:ln>
        </p:spPr>
      </p:pic>
      <p:pic>
        <p:nvPicPr>
          <p:cNvPr id="57" name="Google Shape;57;p18"/>
          <p:cNvPicPr preferRelativeResize="0"/>
          <p:nvPr/>
        </p:nvPicPr>
        <p:blipFill rotWithShape="1">
          <a:blip r:embed="rId7">
            <a:alphaModFix/>
          </a:blip>
          <a:srcRect/>
          <a:stretch/>
        </p:blipFill>
        <p:spPr>
          <a:xfrm>
            <a:off x="265246" y="3663844"/>
            <a:ext cx="1415967" cy="205110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9" descr="Model Making in Architecture: Why Does it Matter? - BUILD Magazine"/>
          <p:cNvPicPr preferRelativeResize="0"/>
          <p:nvPr/>
        </p:nvPicPr>
        <p:blipFill rotWithShape="1">
          <a:blip r:embed="rId3">
            <a:alphaModFix amt="50000"/>
          </a:blip>
          <a:srcRect t="2974" b="6791"/>
          <a:stretch/>
        </p:blipFill>
        <p:spPr>
          <a:xfrm>
            <a:off x="0" y="0"/>
            <a:ext cx="12192001" cy="6188076"/>
          </a:xfrm>
          <a:prstGeom prst="rect">
            <a:avLst/>
          </a:prstGeom>
          <a:noFill/>
          <a:ln>
            <a:noFill/>
          </a:ln>
        </p:spPr>
      </p:pic>
      <p:pic>
        <p:nvPicPr>
          <p:cNvPr id="64" name="Google Shape;64;p19"/>
          <p:cNvPicPr preferRelativeResize="0"/>
          <p:nvPr/>
        </p:nvPicPr>
        <p:blipFill rotWithShape="1">
          <a:blip r:embed="rId4">
            <a:alphaModFix/>
          </a:blip>
          <a:srcRect/>
          <a:stretch/>
        </p:blipFill>
        <p:spPr>
          <a:xfrm>
            <a:off x="10018451" y="367845"/>
            <a:ext cx="1448288" cy="2219454"/>
          </a:xfrm>
          <a:prstGeom prst="rect">
            <a:avLst/>
          </a:prstGeom>
          <a:noFill/>
          <a:ln>
            <a:noFill/>
          </a:ln>
        </p:spPr>
      </p:pic>
      <p:pic>
        <p:nvPicPr>
          <p:cNvPr id="65" name="Google Shape;65;p19" descr="Carpets and Rugs Dealers in Bangalore | Carpet Kingdom Bangalore"/>
          <p:cNvPicPr preferRelativeResize="0"/>
          <p:nvPr/>
        </p:nvPicPr>
        <p:blipFill rotWithShape="1">
          <a:blip r:embed="rId5">
            <a:alphaModFix/>
          </a:blip>
          <a:srcRect/>
          <a:stretch/>
        </p:blipFill>
        <p:spPr>
          <a:xfrm rot="2392435">
            <a:off x="9373006" y="3160816"/>
            <a:ext cx="1752989" cy="2704901"/>
          </a:xfrm>
          <a:prstGeom prst="rect">
            <a:avLst/>
          </a:prstGeom>
          <a:noFill/>
          <a:ln>
            <a:noFill/>
          </a:ln>
        </p:spPr>
      </p:pic>
      <p:pic>
        <p:nvPicPr>
          <p:cNvPr id="66" name="Google Shape;66;p19"/>
          <p:cNvPicPr preferRelativeResize="0"/>
          <p:nvPr/>
        </p:nvPicPr>
        <p:blipFill rotWithShape="1">
          <a:blip r:embed="rId6">
            <a:alphaModFix/>
          </a:blip>
          <a:srcRect/>
          <a:stretch/>
        </p:blipFill>
        <p:spPr>
          <a:xfrm>
            <a:off x="1946459" y="3910533"/>
            <a:ext cx="2743206" cy="1804420"/>
          </a:xfrm>
          <a:prstGeom prst="rect">
            <a:avLst/>
          </a:prstGeom>
          <a:noFill/>
          <a:ln>
            <a:noFill/>
          </a:ln>
        </p:spPr>
      </p:pic>
      <p:pic>
        <p:nvPicPr>
          <p:cNvPr id="67" name="Google Shape;67;p19"/>
          <p:cNvPicPr preferRelativeResize="0"/>
          <p:nvPr/>
        </p:nvPicPr>
        <p:blipFill rotWithShape="1">
          <a:blip r:embed="rId7">
            <a:alphaModFix/>
          </a:blip>
          <a:srcRect/>
          <a:stretch/>
        </p:blipFill>
        <p:spPr>
          <a:xfrm>
            <a:off x="378074" y="976203"/>
            <a:ext cx="2672797" cy="1891004"/>
          </a:xfrm>
          <a:prstGeom prst="rect">
            <a:avLst/>
          </a:prstGeom>
          <a:noFill/>
          <a:ln>
            <a:noFill/>
          </a:ln>
        </p:spPr>
      </p:pic>
      <p:pic>
        <p:nvPicPr>
          <p:cNvPr id="68" name="Google Shape;68;p19"/>
          <p:cNvPicPr preferRelativeResize="0"/>
          <p:nvPr/>
        </p:nvPicPr>
        <p:blipFill rotWithShape="1">
          <a:blip r:embed="rId8">
            <a:alphaModFix/>
          </a:blip>
          <a:srcRect/>
          <a:stretch/>
        </p:blipFill>
        <p:spPr>
          <a:xfrm>
            <a:off x="265246" y="3663844"/>
            <a:ext cx="1415967" cy="2051109"/>
          </a:xfrm>
          <a:prstGeom prst="rect">
            <a:avLst/>
          </a:prstGeom>
          <a:noFill/>
          <a:ln>
            <a:noFill/>
          </a:ln>
        </p:spPr>
      </p:pic>
      <p:pic>
        <p:nvPicPr>
          <p:cNvPr id="69" name="Google Shape;69;p19"/>
          <p:cNvPicPr preferRelativeResize="0"/>
          <p:nvPr/>
        </p:nvPicPr>
        <p:blipFill rotWithShape="1">
          <a:blip r:embed="rId9">
            <a:alphaModFix/>
          </a:blip>
          <a:srcRect/>
          <a:stretch/>
        </p:blipFill>
        <p:spPr>
          <a:xfrm>
            <a:off x="5727762" y="4277544"/>
            <a:ext cx="2982010" cy="183559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p2"/>
          <p:cNvPicPr preferRelativeResize="0"/>
          <p:nvPr/>
        </p:nvPicPr>
        <p:blipFill rotWithShape="1">
          <a:blip r:embed="rId3">
            <a:alphaModFix/>
          </a:blip>
          <a:srcRect/>
          <a:stretch/>
        </p:blipFill>
        <p:spPr>
          <a:xfrm>
            <a:off x="2292652" y="103929"/>
            <a:ext cx="7880050" cy="621114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3"/>
          <p:cNvPicPr preferRelativeResize="0"/>
          <p:nvPr/>
        </p:nvPicPr>
        <p:blipFill rotWithShape="1">
          <a:blip r:embed="rId3">
            <a:alphaModFix/>
          </a:blip>
          <a:srcRect/>
          <a:stretch/>
        </p:blipFill>
        <p:spPr>
          <a:xfrm>
            <a:off x="1663988" y="304800"/>
            <a:ext cx="8864033" cy="589492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pic>
        <p:nvPicPr>
          <p:cNvPr id="87" name="Google Shape;87;g298d01d5ea3_0_152" descr="Winter wear? | Coeur d'Alene Press"/>
          <p:cNvPicPr preferRelativeResize="0"/>
          <p:nvPr/>
        </p:nvPicPr>
        <p:blipFill rotWithShape="1">
          <a:blip r:embed="rId3">
            <a:alphaModFix/>
          </a:blip>
          <a:srcRect r="41806" b="16874"/>
          <a:stretch/>
        </p:blipFill>
        <p:spPr>
          <a:xfrm>
            <a:off x="7673954" y="1096400"/>
            <a:ext cx="4237695" cy="4665199"/>
          </a:xfrm>
          <a:prstGeom prst="rect">
            <a:avLst/>
          </a:prstGeom>
          <a:noFill/>
          <a:ln>
            <a:noFill/>
          </a:ln>
        </p:spPr>
      </p:pic>
      <p:pic>
        <p:nvPicPr>
          <p:cNvPr id="88" name="Google Shape;88;g298d01d5ea3_0_152" descr="Cold weather facts versus fiction"/>
          <p:cNvPicPr preferRelativeResize="0"/>
          <p:nvPr/>
        </p:nvPicPr>
        <p:blipFill rotWithShape="1">
          <a:blip r:embed="rId4">
            <a:alphaModFix/>
          </a:blip>
          <a:srcRect/>
          <a:stretch/>
        </p:blipFill>
        <p:spPr>
          <a:xfrm>
            <a:off x="273831" y="1096400"/>
            <a:ext cx="7133743" cy="3945795"/>
          </a:xfrm>
          <a:prstGeom prst="rect">
            <a:avLst/>
          </a:prstGeom>
          <a:noFill/>
          <a:ln>
            <a:noFill/>
          </a:ln>
        </p:spPr>
      </p:pic>
    </p:spTree>
  </p:cSld>
  <p:clrMapOvr>
    <a:masterClrMapping/>
  </p:clrMapOvr>
</p:sld>
</file>

<file path=ppt/theme/theme1.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1623</Words>
  <Application>Microsoft Office PowerPoint</Application>
  <PresentationFormat>Widescreen</PresentationFormat>
  <Paragraphs>149</Paragraphs>
  <Slides>27</Slides>
  <Notes>27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27</vt:i4>
      </vt:variant>
    </vt:vector>
  </HeadingPairs>
  <TitlesOfParts>
    <vt:vector size="31" baseType="lpstr">
      <vt:lpstr>Arial</vt:lpstr>
      <vt:lpstr>Calibri</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Lucian Stefan</dc:creator>
  <cp:lastModifiedBy>Vero</cp:lastModifiedBy>
  <cp:revision>1</cp:revision>
  <dcterms:created xsi:type="dcterms:W3CDTF">2023-11-04T07:27:58Z</dcterms:created>
  <dcterms:modified xsi:type="dcterms:W3CDTF">2024-05-17T09:33:50Z</dcterms:modified>
</cp:coreProperties>
</file>